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306" r:id="rId34"/>
    <p:sldId id="305" r:id="rId35"/>
  </p:sldIdLst>
  <p:sldSz cx="13004800" cy="9753600"/>
  <p:notesSz cx="6858000" cy="9144000"/>
  <p:defaultTextStyle>
    <a:lvl1pPr>
      <a:defRPr sz="2600">
        <a:latin typeface="Arial"/>
        <a:ea typeface="Arial"/>
        <a:cs typeface="Arial"/>
        <a:sym typeface="Arial"/>
      </a:defRPr>
    </a:lvl1pPr>
    <a:lvl2pPr indent="457200">
      <a:defRPr sz="2600">
        <a:latin typeface="Arial"/>
        <a:ea typeface="Arial"/>
        <a:cs typeface="Arial"/>
        <a:sym typeface="Arial"/>
      </a:defRPr>
    </a:lvl2pPr>
    <a:lvl3pPr indent="914400">
      <a:defRPr sz="2600">
        <a:latin typeface="Arial"/>
        <a:ea typeface="Arial"/>
        <a:cs typeface="Arial"/>
        <a:sym typeface="Arial"/>
      </a:defRPr>
    </a:lvl3pPr>
    <a:lvl4pPr indent="1371600">
      <a:defRPr sz="2600">
        <a:latin typeface="Arial"/>
        <a:ea typeface="Arial"/>
        <a:cs typeface="Arial"/>
        <a:sym typeface="Arial"/>
      </a:defRPr>
    </a:lvl4pPr>
    <a:lvl5pPr indent="1828800">
      <a:defRPr sz="2600">
        <a:latin typeface="Arial"/>
        <a:ea typeface="Arial"/>
        <a:cs typeface="Arial"/>
        <a:sym typeface="Arial"/>
      </a:defRPr>
    </a:lvl5pPr>
    <a:lvl6pPr>
      <a:defRPr sz="2600">
        <a:latin typeface="Arial"/>
        <a:ea typeface="Arial"/>
        <a:cs typeface="Arial"/>
        <a:sym typeface="Arial"/>
      </a:defRPr>
    </a:lvl6pPr>
    <a:lvl7pPr>
      <a:defRPr sz="2600">
        <a:latin typeface="Arial"/>
        <a:ea typeface="Arial"/>
        <a:cs typeface="Arial"/>
        <a:sym typeface="Arial"/>
      </a:defRPr>
    </a:lvl7pPr>
    <a:lvl8pPr>
      <a:defRPr sz="2600">
        <a:latin typeface="Arial"/>
        <a:ea typeface="Arial"/>
        <a:cs typeface="Arial"/>
        <a:sym typeface="Arial"/>
      </a:defRPr>
    </a:lvl8pPr>
    <a:lvl9pPr>
      <a:defRPr sz="2600">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CECE"/>
          </a:solidFill>
        </a:fill>
      </a:tcStyle>
    </a:wholeTbl>
    <a:band2H>
      <a:tcTxStyle/>
      <a:tcStyle>
        <a:tcBdr/>
        <a:fill>
          <a:solidFill>
            <a:srgbClr val="F1E8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680" y="-90"/>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90186634"/>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 name="Shape 6"/>
          <p:cNvSpPr>
            <a:spLocks noGrp="1"/>
          </p:cNvSpPr>
          <p:nvPr>
            <p:ph type="title"/>
          </p:nvPr>
        </p:nvSpPr>
        <p:spPr>
          <a:prstGeom prst="rect">
            <a:avLst/>
          </a:prstGeom>
        </p:spPr>
        <p:txBody>
          <a:bodyPr/>
          <a:lstStyle/>
          <a:p>
            <a:pPr lvl="0">
              <a:defRPr sz="1800"/>
            </a:pPr>
            <a:r>
              <a:rPr sz="3600"/>
              <a:t>标题文本</a:t>
            </a:r>
          </a:p>
        </p:txBody>
      </p:sp>
      <p:sp>
        <p:nvSpPr>
          <p:cNvPr id="7" name="Shape 7"/>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3600"/>
              <a:t>标题文本</a:t>
            </a:r>
          </a:p>
        </p:txBody>
      </p:sp>
      <p:sp>
        <p:nvSpPr>
          <p:cNvPr id="40" name="Shape 40"/>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a:pPr>
            <a:r>
              <a:rPr sz="3600"/>
              <a:t>标题文本</a:t>
            </a:r>
          </a:p>
        </p:txBody>
      </p:sp>
      <p:sp>
        <p:nvSpPr>
          <p:cNvPr id="44" name="Shape 44"/>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pPr lvl="0">
              <a:defRPr sz="1800"/>
            </a:pPr>
            <a:r>
              <a:rPr sz="3600"/>
              <a:t>标题文本</a:t>
            </a:r>
          </a:p>
        </p:txBody>
      </p:sp>
      <p:sp>
        <p:nvSpPr>
          <p:cNvPr id="48" name="Shape 48"/>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 name="Shape 10"/>
          <p:cNvSpPr/>
          <p:nvPr/>
        </p:nvSpPr>
        <p:spPr>
          <a:xfrm>
            <a:off x="8789987" y="8332787"/>
            <a:ext cx="2889162"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defTabSz="1300162">
              <a:defRPr sz="2400" b="1">
                <a:solidFill>
                  <a:srgbClr val="FFFFFF"/>
                </a:solidFill>
                <a:latin typeface="Verdana"/>
                <a:ea typeface="Verdana"/>
                <a:cs typeface="Verdana"/>
                <a:sym typeface="Verdana"/>
              </a:defRPr>
            </a:lvl1pPr>
          </a:lstStyle>
          <a:p>
            <a:pPr lvl="0">
              <a:defRPr sz="1800" b="0">
                <a:solidFill>
                  <a:srgbClr val="000000"/>
                </a:solidFill>
              </a:defRPr>
            </a:pPr>
            <a:r>
              <a:rPr sz="2400" b="1">
                <a:solidFill>
                  <a:srgbClr val="FFFFFF"/>
                </a:solidFill>
              </a:rPr>
              <a:t>YOUR COMPANY</a:t>
            </a:r>
          </a:p>
        </p:txBody>
      </p:sp>
      <p:sp>
        <p:nvSpPr>
          <p:cNvPr id="11" name="Shape 11"/>
          <p:cNvSpPr>
            <a:spLocks noGrp="1"/>
          </p:cNvSpPr>
          <p:nvPr>
            <p:ph type="sldNum" sz="quarter" idx="2"/>
          </p:nvPr>
        </p:nvSpPr>
        <p:spPr>
          <a:xfrm>
            <a:off x="373062" y="8882062"/>
            <a:ext cx="3033713" cy="413831"/>
          </a:xfrm>
          <a:prstGeom prst="rect">
            <a:avLst/>
          </a:prstGeom>
        </p:spPr>
        <p:txBody>
          <a:bodyPr/>
          <a:lstStyle>
            <a:lvl1pPr algn="l"/>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a:pPr>
            <a:r>
              <a:rPr sz="3600"/>
              <a:t>标题文本</a:t>
            </a:r>
          </a:p>
        </p:txBody>
      </p:sp>
      <p:sp>
        <p:nvSpPr>
          <p:cNvPr id="16" name="Shape 16"/>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17" name="Shape 1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pPr>
            <a:r>
              <a:rPr sz="3600"/>
              <a:t>标题文本</a:t>
            </a:r>
          </a:p>
        </p:txBody>
      </p:sp>
      <p:sp>
        <p:nvSpPr>
          <p:cNvPr id="20" name="Shape 20"/>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 name="Shape 23"/>
          <p:cNvSpPr>
            <a:spLocks noGrp="1"/>
          </p:cNvSpPr>
          <p:nvPr>
            <p:ph type="title"/>
          </p:nvPr>
        </p:nvSpPr>
        <p:spPr>
          <a:prstGeom prst="rect">
            <a:avLst/>
          </a:prstGeom>
        </p:spPr>
        <p:txBody>
          <a:bodyPr/>
          <a:lstStyle/>
          <a:p>
            <a:pPr lvl="0">
              <a:defRPr sz="1800"/>
            </a:pPr>
            <a:r>
              <a:rPr sz="3600"/>
              <a:t>标题文本</a:t>
            </a:r>
          </a:p>
        </p:txBody>
      </p:sp>
      <p:sp>
        <p:nvSpPr>
          <p:cNvPr id="24" name="Shape 24"/>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5" name="Shape 2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 name="Shape 27"/>
          <p:cNvSpPr>
            <a:spLocks noGrp="1"/>
          </p:cNvSpPr>
          <p:nvPr>
            <p:ph type="title"/>
          </p:nvPr>
        </p:nvSpPr>
        <p:spPr>
          <a:prstGeom prst="rect">
            <a:avLst/>
          </a:prstGeom>
        </p:spPr>
        <p:txBody>
          <a:bodyPr/>
          <a:lstStyle/>
          <a:p>
            <a:pPr lvl="0">
              <a:defRPr sz="1800"/>
            </a:pPr>
            <a:r>
              <a:rPr sz="3600"/>
              <a:t>标题文本</a:t>
            </a:r>
          </a:p>
        </p:txBody>
      </p:sp>
      <p:sp>
        <p:nvSpPr>
          <p:cNvPr id="28" name="Shape 28"/>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3600"/>
              <a:t>标题文本</a:t>
            </a:r>
          </a:p>
        </p:txBody>
      </p:sp>
      <p:sp>
        <p:nvSpPr>
          <p:cNvPr id="32" name="Shape 32"/>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3600"/>
              <a:t>标题文本</a:t>
            </a:r>
          </a:p>
        </p:txBody>
      </p:sp>
      <p:sp>
        <p:nvSpPr>
          <p:cNvPr id="36" name="Shape 36"/>
          <p:cNvSpPr>
            <a:spLocks noGrp="1"/>
          </p:cNvSpPr>
          <p:nvPr>
            <p:ph type="body" idx="1"/>
          </p:nvPr>
        </p:nvSpPr>
        <p:spPr>
          <a:prstGeom prst="rect">
            <a:avLst/>
          </a:prstGeom>
        </p:spPr>
        <p:txBody>
          <a:bodyPr/>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878012" y="20637"/>
            <a:ext cx="10817226" cy="1309688"/>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nchor="ctr"/>
          <a:lstStyle/>
          <a:p>
            <a:pPr lvl="0">
              <a:defRPr sz="1800"/>
            </a:pPr>
            <a:r>
              <a:rPr sz="3600"/>
              <a:t>标题文本</a:t>
            </a:r>
          </a:p>
        </p:txBody>
      </p:sp>
      <p:sp>
        <p:nvSpPr>
          <p:cNvPr id="3" name="Shape 3"/>
          <p:cNvSpPr>
            <a:spLocks noGrp="1"/>
          </p:cNvSpPr>
          <p:nvPr>
            <p:ph type="body" idx="1"/>
          </p:nvPr>
        </p:nvSpPr>
        <p:spPr>
          <a:xfrm>
            <a:off x="650875" y="1330325"/>
            <a:ext cx="11703050" cy="8423275"/>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lstStyle/>
          <a:p>
            <a:pPr lvl="0">
              <a:defRPr sz="1800" b="0">
                <a:solidFill>
                  <a:srgbClr val="000000"/>
                </a:solidFill>
              </a:defRPr>
            </a:pPr>
            <a:r>
              <a:rPr sz="5300" b="1">
                <a:solidFill>
                  <a:srgbClr val="FF6600"/>
                </a:solidFill>
              </a:rPr>
              <a:t>正文级别 1</a:t>
            </a:r>
          </a:p>
          <a:p>
            <a:pPr lvl="1">
              <a:defRPr sz="1800" b="0">
                <a:solidFill>
                  <a:srgbClr val="000000"/>
                </a:solidFill>
              </a:defRPr>
            </a:pPr>
            <a:r>
              <a:rPr sz="5300" b="1">
                <a:solidFill>
                  <a:srgbClr val="FF6600"/>
                </a:solidFill>
              </a:rPr>
              <a:t>正文级别 2</a:t>
            </a:r>
          </a:p>
          <a:p>
            <a:pPr lvl="2">
              <a:defRPr sz="1800" b="0">
                <a:solidFill>
                  <a:srgbClr val="000000"/>
                </a:solidFill>
              </a:defRPr>
            </a:pPr>
            <a:r>
              <a:rPr sz="5300" b="1">
                <a:solidFill>
                  <a:srgbClr val="FF6600"/>
                </a:solidFill>
              </a:rPr>
              <a:t>正文级别 3</a:t>
            </a:r>
          </a:p>
          <a:p>
            <a:pPr lvl="3">
              <a:defRPr sz="1800" b="0">
                <a:solidFill>
                  <a:srgbClr val="000000"/>
                </a:solidFill>
              </a:defRPr>
            </a:pPr>
            <a:r>
              <a:rPr sz="5300" b="1">
                <a:solidFill>
                  <a:srgbClr val="FF6600"/>
                </a:solidFill>
              </a:rPr>
              <a:t>正文级别 4</a:t>
            </a:r>
          </a:p>
          <a:p>
            <a:pPr lvl="4">
              <a:defRPr sz="1800" b="0">
                <a:solidFill>
                  <a:srgbClr val="000000"/>
                </a:solidFill>
              </a:defRPr>
            </a:pPr>
            <a:r>
              <a:rPr sz="5300" b="1">
                <a:solidFill>
                  <a:srgbClr val="FF6600"/>
                </a:solidFill>
              </a:rPr>
              <a:t>正文级别 5</a:t>
            </a:r>
          </a:p>
        </p:txBody>
      </p:sp>
      <p:sp>
        <p:nvSpPr>
          <p:cNvPr id="4" name="Shape 4"/>
          <p:cNvSpPr>
            <a:spLocks noGrp="1"/>
          </p:cNvSpPr>
          <p:nvPr>
            <p:ph type="sldNum" sz="quarter" idx="2"/>
          </p:nvPr>
        </p:nvSpPr>
        <p:spPr>
          <a:xfrm>
            <a:off x="9517062" y="9123362"/>
            <a:ext cx="3033713" cy="413831"/>
          </a:xfrm>
          <a:prstGeom prst="rect">
            <a:avLst/>
          </a:prstGeom>
          <a:ln w="12700">
            <a:miter lim="400000"/>
          </a:ln>
        </p:spPr>
        <p:txBody>
          <a:bodyPr lIns="65020" tIns="65020" rIns="65020" bIns="65020">
            <a:spAutoFit/>
          </a:bodyPr>
          <a:lstStyle>
            <a:lvl1pPr algn="r">
              <a:defRPr sz="20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defTabSz="1300162">
        <a:defRPr sz="36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p:titleStyle>
    <p:bodyStyle>
      <a:lvl1pPr marL="561526" indent="-561526" defTabSz="1300162">
        <a:spcBef>
          <a:spcPts val="1100"/>
        </a:spcBef>
        <a:buSzPct val="100000"/>
        <a:buFont typeface="Wingdings 2"/>
        <a:buChar char="»"/>
        <a:defRPr sz="5300" b="1">
          <a:solidFill>
            <a:srgbClr val="FF6600"/>
          </a:solidFill>
          <a:latin typeface="Arial"/>
          <a:ea typeface="Arial"/>
          <a:cs typeface="Arial"/>
          <a:sym typeface="Arial"/>
        </a:defRPr>
      </a:lvl1pPr>
      <a:lvl2pPr marL="1189355" indent="-538480" defTabSz="1300162">
        <a:spcBef>
          <a:spcPts val="1100"/>
        </a:spcBef>
        <a:buSzPct val="100000"/>
        <a:buFont typeface="Wingdings 2"/>
        <a:buChar char="◇"/>
        <a:defRPr sz="5300" b="1">
          <a:solidFill>
            <a:srgbClr val="FF6600"/>
          </a:solidFill>
          <a:latin typeface="Arial"/>
          <a:ea typeface="Arial"/>
          <a:cs typeface="Arial"/>
          <a:sym typeface="Arial"/>
        </a:defRPr>
      </a:lvl2pPr>
      <a:lvl3pPr marL="1807462" indent="-507299" defTabSz="1300162">
        <a:spcBef>
          <a:spcPts val="1100"/>
        </a:spcBef>
        <a:buSzPct val="100000"/>
        <a:buFont typeface="Wingdings 2"/>
        <a:buChar char="▪"/>
        <a:defRPr sz="5300" b="1">
          <a:solidFill>
            <a:srgbClr val="FF6600"/>
          </a:solidFill>
          <a:latin typeface="Arial"/>
          <a:ea typeface="Arial"/>
          <a:cs typeface="Arial"/>
          <a:sym typeface="Arial"/>
        </a:defRPr>
      </a:lvl3pPr>
      <a:lvl4pPr marL="2567044" indent="-616006" defTabSz="1300162">
        <a:spcBef>
          <a:spcPts val="1100"/>
        </a:spcBef>
        <a:buSzPct val="100000"/>
        <a:buFont typeface="Wingdings 2"/>
        <a:buChar char="–"/>
        <a:defRPr sz="5300" b="1">
          <a:solidFill>
            <a:srgbClr val="FF6600"/>
          </a:solidFill>
          <a:latin typeface="Arial"/>
          <a:ea typeface="Arial"/>
          <a:cs typeface="Arial"/>
          <a:sym typeface="Arial"/>
        </a:defRPr>
      </a:lvl4pPr>
      <a:lvl5pPr marL="3558557" indent="-958232" defTabSz="1300162">
        <a:spcBef>
          <a:spcPts val="1100"/>
        </a:spcBef>
        <a:buSzPct val="100000"/>
        <a:buFont typeface="Wingdings 2"/>
        <a:buChar char="»"/>
        <a:defRPr sz="5300" b="1">
          <a:solidFill>
            <a:srgbClr val="FF6600"/>
          </a:solidFill>
          <a:latin typeface="Arial"/>
          <a:ea typeface="Arial"/>
          <a:cs typeface="Arial"/>
          <a:sym typeface="Arial"/>
        </a:defRPr>
      </a:lvl5pPr>
      <a:lvl6pPr marL="4015757" indent="-958232" defTabSz="1300162">
        <a:spcBef>
          <a:spcPts val="1100"/>
        </a:spcBef>
        <a:buSzPct val="100000"/>
        <a:buFont typeface="Wingdings 2"/>
        <a:buChar char="•"/>
        <a:defRPr sz="5300" b="1">
          <a:solidFill>
            <a:srgbClr val="FF6600"/>
          </a:solidFill>
          <a:latin typeface="Arial"/>
          <a:ea typeface="Arial"/>
          <a:cs typeface="Arial"/>
          <a:sym typeface="Arial"/>
        </a:defRPr>
      </a:lvl6pPr>
      <a:lvl7pPr marL="4472957" indent="-958232" defTabSz="1300162">
        <a:spcBef>
          <a:spcPts val="1100"/>
        </a:spcBef>
        <a:buSzPct val="100000"/>
        <a:buFont typeface="Wingdings 2"/>
        <a:buChar char="•"/>
        <a:defRPr sz="5300" b="1">
          <a:solidFill>
            <a:srgbClr val="FF6600"/>
          </a:solidFill>
          <a:latin typeface="Arial"/>
          <a:ea typeface="Arial"/>
          <a:cs typeface="Arial"/>
          <a:sym typeface="Arial"/>
        </a:defRPr>
      </a:lvl7pPr>
      <a:lvl8pPr marL="4930157" indent="-958232" defTabSz="1300162">
        <a:spcBef>
          <a:spcPts val="1100"/>
        </a:spcBef>
        <a:buSzPct val="100000"/>
        <a:buFont typeface="Wingdings 2"/>
        <a:buChar char="•"/>
        <a:defRPr sz="5300" b="1">
          <a:solidFill>
            <a:srgbClr val="FF6600"/>
          </a:solidFill>
          <a:latin typeface="Arial"/>
          <a:ea typeface="Arial"/>
          <a:cs typeface="Arial"/>
          <a:sym typeface="Arial"/>
        </a:defRPr>
      </a:lvl8pPr>
      <a:lvl9pPr marL="5387357" indent="-958232" defTabSz="1300162">
        <a:spcBef>
          <a:spcPts val="1100"/>
        </a:spcBef>
        <a:buSzPct val="100000"/>
        <a:buFont typeface="Wingdings 2"/>
        <a:buChar char="•"/>
        <a:defRPr sz="5300" b="1">
          <a:solidFill>
            <a:srgbClr val="FF6600"/>
          </a:solidFill>
          <a:latin typeface="Arial"/>
          <a:ea typeface="Arial"/>
          <a:cs typeface="Arial"/>
          <a:sym typeface="Arial"/>
        </a:defRPr>
      </a:lvl9pPr>
    </p:bodyStyle>
    <p:otherStyle>
      <a:lvl1pPr algn="r">
        <a:defRPr sz="2000">
          <a:solidFill>
            <a:schemeClr val="tx1"/>
          </a:solidFill>
          <a:latin typeface="+mn-lt"/>
          <a:ea typeface="+mn-ea"/>
          <a:cs typeface="+mn-cs"/>
          <a:sym typeface="Arial"/>
        </a:defRPr>
      </a:lvl1pPr>
      <a:lvl2pPr indent="457200" algn="r">
        <a:defRPr sz="2000">
          <a:solidFill>
            <a:schemeClr val="tx1"/>
          </a:solidFill>
          <a:latin typeface="+mn-lt"/>
          <a:ea typeface="+mn-ea"/>
          <a:cs typeface="+mn-cs"/>
          <a:sym typeface="Arial"/>
        </a:defRPr>
      </a:lvl2pPr>
      <a:lvl3pPr indent="914400" algn="r">
        <a:defRPr sz="2000">
          <a:solidFill>
            <a:schemeClr val="tx1"/>
          </a:solidFill>
          <a:latin typeface="+mn-lt"/>
          <a:ea typeface="+mn-ea"/>
          <a:cs typeface="+mn-cs"/>
          <a:sym typeface="Arial"/>
        </a:defRPr>
      </a:lvl3pPr>
      <a:lvl4pPr indent="1371600" algn="r">
        <a:defRPr sz="2000">
          <a:solidFill>
            <a:schemeClr val="tx1"/>
          </a:solidFill>
          <a:latin typeface="+mn-lt"/>
          <a:ea typeface="+mn-ea"/>
          <a:cs typeface="+mn-cs"/>
          <a:sym typeface="Arial"/>
        </a:defRPr>
      </a:lvl4pPr>
      <a:lvl5pPr indent="1828800" algn="r">
        <a:defRPr sz="2000">
          <a:solidFill>
            <a:schemeClr val="tx1"/>
          </a:solidFill>
          <a:latin typeface="+mn-lt"/>
          <a:ea typeface="+mn-ea"/>
          <a:cs typeface="+mn-cs"/>
          <a:sym typeface="Arial"/>
        </a:defRPr>
      </a:lvl5pPr>
      <a:lvl6pPr algn="r">
        <a:defRPr sz="2000">
          <a:solidFill>
            <a:schemeClr val="tx1"/>
          </a:solidFill>
          <a:latin typeface="+mn-lt"/>
          <a:ea typeface="+mn-ea"/>
          <a:cs typeface="+mn-cs"/>
          <a:sym typeface="Arial"/>
        </a:defRPr>
      </a:lvl6pPr>
      <a:lvl7pPr algn="r">
        <a:defRPr sz="2000">
          <a:solidFill>
            <a:schemeClr val="tx1"/>
          </a:solidFill>
          <a:latin typeface="+mn-lt"/>
          <a:ea typeface="+mn-ea"/>
          <a:cs typeface="+mn-cs"/>
          <a:sym typeface="Arial"/>
        </a:defRPr>
      </a:lvl7pPr>
      <a:lvl8pPr algn="r">
        <a:defRPr sz="2000">
          <a:solidFill>
            <a:schemeClr val="tx1"/>
          </a:solidFill>
          <a:latin typeface="+mn-lt"/>
          <a:ea typeface="+mn-ea"/>
          <a:cs typeface="+mn-cs"/>
          <a:sym typeface="Arial"/>
        </a:defRPr>
      </a:lvl8pPr>
      <a:lvl9pPr algn="r">
        <a:defRPr sz="20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idx="4294967295"/>
          </p:nvPr>
        </p:nvSpPr>
        <p:spPr>
          <a:xfrm>
            <a:off x="2325687" y="4156075"/>
            <a:ext cx="10102851" cy="1485900"/>
          </a:xfrm>
          <a:prstGeom prst="rect">
            <a:avLst/>
          </a:prstGeom>
        </p:spPr>
        <p:txBody>
          <a:bodyPr lIns="0" tIns="0" rIns="0" bIns="0">
            <a:normAutofit/>
          </a:bodyPr>
          <a:lstStyle/>
          <a:p>
            <a:pPr lvl="0">
              <a:defRPr sz="1800"/>
            </a:pPr>
            <a:r>
              <a:rPr sz="6600"/>
              <a:t>3</a:t>
            </a:r>
            <a:r>
              <a:rPr sz="6600">
                <a:latin typeface="黑体"/>
                <a:ea typeface="黑体"/>
                <a:cs typeface="黑体"/>
                <a:sym typeface="黑体"/>
              </a:rPr>
              <a:t>、基本数据类型和引用</a:t>
            </a:r>
          </a:p>
        </p:txBody>
      </p:sp>
      <p:sp>
        <p:nvSpPr>
          <p:cNvPr id="54" name="Shape 54"/>
          <p:cNvSpPr/>
          <p:nvPr/>
        </p:nvSpPr>
        <p:spPr>
          <a:xfrm>
            <a:off x="5494337" y="6162675"/>
            <a:ext cx="6508751" cy="2332728"/>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defTabSz="1300162">
              <a:lnSpc>
                <a:spcPct val="150000"/>
              </a:lnSpc>
              <a:spcBef>
                <a:spcPts val="600"/>
              </a:spcBef>
              <a:defRPr sz="1800"/>
            </a:pPr>
            <a:r>
              <a:rPr sz="2800">
                <a:solidFill>
                  <a:srgbClr val="FF6600"/>
                </a:solidFill>
                <a:effectLst>
                  <a:outerShdw blurRad="12700" dist="25400" dir="2700000" rotWithShape="0">
                    <a:srgbClr val="000000"/>
                  </a:outerShdw>
                </a:effectLst>
                <a:latin typeface="宋体"/>
                <a:ea typeface="宋体"/>
                <a:cs typeface="宋体"/>
                <a:sym typeface="宋体"/>
              </a:rPr>
              <a:t>授课教师：崔晓晖</a:t>
            </a:r>
          </a:p>
          <a:p>
            <a:pPr lvl="0" defTabSz="1300162">
              <a:lnSpc>
                <a:spcPct val="150000"/>
              </a:lnSpc>
              <a:spcBef>
                <a:spcPts val="600"/>
              </a:spcBef>
              <a:defRPr sz="1800"/>
            </a:pPr>
            <a:r>
              <a:rPr sz="2800">
                <a:solidFill>
                  <a:srgbClr val="FF6600"/>
                </a:solidFill>
                <a:effectLst>
                  <a:outerShdw blurRad="12700" dist="25400" dir="2700000" rotWithShape="0">
                    <a:srgbClr val="000000"/>
                  </a:outerShdw>
                </a:effectLst>
                <a:latin typeface="宋体"/>
                <a:ea typeface="宋体"/>
                <a:cs typeface="宋体"/>
                <a:sym typeface="宋体"/>
              </a:rPr>
              <a:t>联系方式：cuixiaohui@bjfu.edu.cn</a:t>
            </a:r>
          </a:p>
          <a:p>
            <a:pPr lvl="0" defTabSz="1300162">
              <a:lnSpc>
                <a:spcPct val="150000"/>
              </a:lnSpc>
              <a:spcBef>
                <a:spcPts val="600"/>
              </a:spcBef>
              <a:defRPr sz="1800"/>
            </a:pPr>
            <a:r>
              <a:rPr sz="2800">
                <a:solidFill>
                  <a:srgbClr val="FF6600"/>
                </a:solidFill>
                <a:effectLst>
                  <a:outerShdw blurRad="12700" dist="25400" dir="2700000" rotWithShape="0">
                    <a:srgbClr val="000000"/>
                  </a:outerShdw>
                </a:effectLst>
                <a:latin typeface="宋体"/>
                <a:ea typeface="宋体"/>
                <a:cs typeface="宋体"/>
                <a:sym typeface="宋体"/>
              </a:rPr>
              <a:t>授课学时：40</a:t>
            </a:r>
          </a:p>
        </p:txBody>
      </p:sp>
      <p:pic>
        <p:nvPicPr>
          <p:cNvPr id="55" name="image.png"/>
          <p:cNvPicPr/>
          <p:nvPr/>
        </p:nvPicPr>
        <p:blipFill>
          <a:blip r:embed="rId2">
            <a:extLst/>
          </a:blip>
          <a:stretch>
            <a:fillRect/>
          </a:stretch>
        </p:blipFill>
        <p:spPr>
          <a:xfrm>
            <a:off x="165100" y="339725"/>
            <a:ext cx="6054725" cy="936625"/>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36" name="Shape 13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37" name="Shape 13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38" name="Shape 13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39" name="Shape 139"/>
          <p:cNvSpPr/>
          <p:nvPr/>
        </p:nvSpPr>
        <p:spPr>
          <a:xfrm>
            <a:off x="454848" y="1308372"/>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基本数据类型的声明及赋值</a:t>
            </a:r>
          </a:p>
        </p:txBody>
      </p:sp>
      <p:sp>
        <p:nvSpPr>
          <p:cNvPr id="140" name="Shape 140"/>
          <p:cNvSpPr/>
          <p:nvPr/>
        </p:nvSpPr>
        <p:spPr>
          <a:xfrm flipV="1">
            <a:off x="6039163" y="2664219"/>
            <a:ext cx="1" cy="5579065"/>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41" name="屏幕快照 2015-02-06 下午1.11.54.png"/>
          <p:cNvPicPr/>
          <p:nvPr/>
        </p:nvPicPr>
        <p:blipFill>
          <a:blip r:embed="rId3">
            <a:extLst/>
          </a:blip>
          <a:srcRect b="44431"/>
          <a:stretch>
            <a:fillRect/>
          </a:stretch>
        </p:blipFill>
        <p:spPr>
          <a:xfrm>
            <a:off x="838669" y="2839734"/>
            <a:ext cx="4902201" cy="5151791"/>
          </a:xfrm>
          <a:prstGeom prst="rect">
            <a:avLst/>
          </a:prstGeom>
          <a:ln w="12700">
            <a:miter lim="400000"/>
          </a:ln>
        </p:spPr>
      </p:pic>
      <p:pic>
        <p:nvPicPr>
          <p:cNvPr id="142" name="屏幕快照 2015-02-06 下午1.11.54.png"/>
          <p:cNvPicPr/>
          <p:nvPr/>
        </p:nvPicPr>
        <p:blipFill>
          <a:blip r:embed="rId3">
            <a:extLst/>
          </a:blip>
          <a:srcRect t="53690"/>
          <a:stretch>
            <a:fillRect/>
          </a:stretch>
        </p:blipFill>
        <p:spPr>
          <a:xfrm>
            <a:off x="6655536" y="2730103"/>
            <a:ext cx="4902201" cy="4293372"/>
          </a:xfrm>
          <a:prstGeom prst="rect">
            <a:avLst/>
          </a:prstGeom>
          <a:ln w="12700">
            <a:miter lim="400000"/>
          </a:ln>
        </p:spPr>
      </p:pic>
      <p:sp>
        <p:nvSpPr>
          <p:cNvPr id="143" name="Shape 143"/>
          <p:cNvSpPr/>
          <p:nvPr/>
        </p:nvSpPr>
        <p:spPr>
          <a:xfrm>
            <a:off x="6786205" y="7076797"/>
            <a:ext cx="5528718" cy="186182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2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如果不指定f，所有浮点默认为double</a:t>
            </a:r>
          </a:p>
        </p:txBody>
      </p:sp>
      <p:sp>
        <p:nvSpPr>
          <p:cNvPr id="144" name="Shape 144"/>
          <p:cNvSpPr/>
          <p:nvPr/>
        </p:nvSpPr>
        <p:spPr>
          <a:xfrm flipH="1" flipV="1">
            <a:off x="9527916" y="6769605"/>
            <a:ext cx="1325346" cy="365768"/>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47" name="Shape 14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48" name="Shape 14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49" name="Shape 14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50" name="Shape 150"/>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溢出处理</a:t>
            </a:r>
          </a:p>
        </p:txBody>
      </p:sp>
      <p:pic>
        <p:nvPicPr>
          <p:cNvPr id="151" name="屏幕快照 2015-02-06 下午1.18.53.png"/>
          <p:cNvPicPr/>
          <p:nvPr/>
        </p:nvPicPr>
        <p:blipFill>
          <a:blip r:embed="rId3">
            <a:extLst/>
          </a:blip>
          <a:stretch>
            <a:fillRect/>
          </a:stretch>
        </p:blipFill>
        <p:spPr>
          <a:xfrm>
            <a:off x="291105" y="2254862"/>
            <a:ext cx="6070601" cy="6858001"/>
          </a:xfrm>
          <a:prstGeom prst="rect">
            <a:avLst/>
          </a:prstGeom>
          <a:ln w="12700">
            <a:miter lim="400000"/>
          </a:ln>
        </p:spPr>
      </p:pic>
      <p:sp>
        <p:nvSpPr>
          <p:cNvPr id="152" name="Shape 152"/>
          <p:cNvSpPr/>
          <p:nvPr/>
        </p:nvSpPr>
        <p:spPr>
          <a:xfrm>
            <a:off x="6250721" y="2465830"/>
            <a:ext cx="6032500" cy="32791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如果用小的精度变量，存储大的精度变量，则会出现溢出。</a:t>
            </a:r>
          </a:p>
        </p:txBody>
      </p:sp>
      <p:pic>
        <p:nvPicPr>
          <p:cNvPr id="153" name="屏幕快照 2015-02-06 下午1.20.27.png"/>
          <p:cNvPicPr/>
          <p:nvPr/>
        </p:nvPicPr>
        <p:blipFill>
          <a:blip r:embed="rId4">
            <a:extLst/>
          </a:blip>
          <a:stretch>
            <a:fillRect/>
          </a:stretch>
        </p:blipFill>
        <p:spPr>
          <a:xfrm>
            <a:off x="7442210" y="6136743"/>
            <a:ext cx="4263857" cy="228421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56" name="Shape 15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57" name="Shape 15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58" name="Shape 15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59" name="Shape 159"/>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变量的命名规则</a:t>
            </a:r>
          </a:p>
        </p:txBody>
      </p:sp>
      <p:pic>
        <p:nvPicPr>
          <p:cNvPr id="160" name="屏幕快照 2015-02-06 下午1.22.36.png"/>
          <p:cNvPicPr/>
          <p:nvPr/>
        </p:nvPicPr>
        <p:blipFill>
          <a:blip r:embed="rId3">
            <a:extLst/>
          </a:blip>
          <a:stretch>
            <a:fillRect/>
          </a:stretch>
        </p:blipFill>
        <p:spPr>
          <a:xfrm>
            <a:off x="581307" y="2530548"/>
            <a:ext cx="11649815" cy="457333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63" name="Shape 16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64" name="Shape 16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65" name="Shape 16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66" name="Shape 166"/>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Java的关键字</a:t>
            </a:r>
          </a:p>
        </p:txBody>
      </p:sp>
      <p:pic>
        <p:nvPicPr>
          <p:cNvPr id="167" name="屏幕快照 2015-02-06 下午1.24.31.png"/>
          <p:cNvPicPr/>
          <p:nvPr/>
        </p:nvPicPr>
        <p:blipFill>
          <a:blip r:embed="rId3">
            <a:extLst/>
          </a:blip>
          <a:stretch>
            <a:fillRect/>
          </a:stretch>
        </p:blipFill>
        <p:spPr>
          <a:xfrm>
            <a:off x="746918" y="3357463"/>
            <a:ext cx="11510964" cy="2491736"/>
          </a:xfrm>
          <a:prstGeom prst="rect">
            <a:avLst/>
          </a:prstGeom>
          <a:ln w="12700">
            <a:miter lim="400000"/>
          </a:ln>
        </p:spPr>
      </p:pic>
      <p:sp>
        <p:nvSpPr>
          <p:cNvPr id="168" name="Shape 168"/>
          <p:cNvSpPr/>
          <p:nvPr/>
        </p:nvSpPr>
        <p:spPr>
          <a:xfrm>
            <a:off x="9491133" y="2667000"/>
            <a:ext cx="1270001" cy="1270000"/>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71" name="Shape 171"/>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72" name="Shape 172"/>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73" name="Shape 173"/>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74" name="Shape 174"/>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Java的基本数据类型</a:t>
            </a:r>
          </a:p>
        </p:txBody>
      </p:sp>
      <p:pic>
        <p:nvPicPr>
          <p:cNvPr id="175" name="屏幕快照 2015-02-06 下午1.23.41.png"/>
          <p:cNvPicPr/>
          <p:nvPr/>
        </p:nvPicPr>
        <p:blipFill>
          <a:blip r:embed="rId3">
            <a:extLst/>
          </a:blip>
          <a:srcRect t="4239" b="4239"/>
          <a:stretch>
            <a:fillRect/>
          </a:stretch>
        </p:blipFill>
        <p:spPr>
          <a:xfrm>
            <a:off x="3164467" y="2510625"/>
            <a:ext cx="6361117" cy="6176343"/>
          </a:xfrm>
          <a:prstGeom prst="rect">
            <a:avLst/>
          </a:prstGeom>
          <a:ln w="12700">
            <a:miter lim="400000"/>
          </a:ln>
        </p:spPr>
      </p:pic>
      <p:sp>
        <p:nvSpPr>
          <p:cNvPr id="176" name="Shape 176"/>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179" name="Shape 179"/>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80" name="Shape 180"/>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81" name="Shape 181"/>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82" name="Shape 182"/>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引用类型的处理</a:t>
            </a:r>
          </a:p>
        </p:txBody>
      </p:sp>
      <p:sp>
        <p:nvSpPr>
          <p:cNvPr id="183" name="Shape 183"/>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pic>
        <p:nvPicPr>
          <p:cNvPr id="184" name="屏幕快照 2015-02-06 下午1.30.16.png"/>
          <p:cNvPicPr/>
          <p:nvPr/>
        </p:nvPicPr>
        <p:blipFill>
          <a:blip r:embed="rId3">
            <a:extLst/>
          </a:blip>
          <a:stretch>
            <a:fillRect/>
          </a:stretch>
        </p:blipFill>
        <p:spPr>
          <a:xfrm>
            <a:off x="716364" y="2733506"/>
            <a:ext cx="11257318" cy="490375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187" name="Shape 18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88" name="Shape 18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89" name="Shape 18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90" name="Shape 190"/>
          <p:cNvSpPr/>
          <p:nvPr/>
        </p:nvSpPr>
        <p:spPr>
          <a:xfrm>
            <a:off x="454848" y="1138067"/>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引用类型的处理</a:t>
            </a:r>
          </a:p>
        </p:txBody>
      </p:sp>
      <p:sp>
        <p:nvSpPr>
          <p:cNvPr id="191" name="Shape 191"/>
          <p:cNvSpPr/>
          <p:nvPr/>
        </p:nvSpPr>
        <p:spPr>
          <a:xfrm>
            <a:off x="2142066" y="6393920"/>
            <a:ext cx="1270001" cy="2592124"/>
          </a:xfrm>
          <a:prstGeom prst="rect">
            <a:avLst/>
          </a:prstGeom>
          <a:solidFill>
            <a:srgbClr val="FFFFFF"/>
          </a:solidFill>
          <a:ln w="12700">
            <a:miter lim="400000"/>
          </a:ln>
        </p:spPr>
        <p:txBody>
          <a:bodyPr lIns="0" tIns="0" rIns="0" bIns="0"/>
          <a:lstStyle/>
          <a:p>
            <a:pPr lvl="0"/>
            <a:endParaRPr/>
          </a:p>
        </p:txBody>
      </p:sp>
      <p:pic>
        <p:nvPicPr>
          <p:cNvPr id="192" name="屏幕快照 2015-02-06 下午1.35.52.png"/>
          <p:cNvPicPr/>
          <p:nvPr/>
        </p:nvPicPr>
        <p:blipFill>
          <a:blip r:embed="rId3">
            <a:extLst/>
          </a:blip>
          <a:stretch>
            <a:fillRect/>
          </a:stretch>
        </p:blipFill>
        <p:spPr>
          <a:xfrm>
            <a:off x="4617615" y="2254862"/>
            <a:ext cx="3769570" cy="613040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195" name="Shape 195"/>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96" name="Shape 196"/>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97" name="Shape 197"/>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98" name="Shape 198"/>
          <p:cNvSpPr/>
          <p:nvPr/>
        </p:nvSpPr>
        <p:spPr>
          <a:xfrm>
            <a:off x="454848" y="1138067"/>
            <a:ext cx="11780351" cy="56413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和基本数据类型不同：</a:t>
            </a:r>
          </a:p>
          <a:p>
            <a:pPr marL="822157" lvl="1" indent="-441157">
              <a:lnSpc>
                <a:spcPct val="150000"/>
              </a:lnSpc>
              <a:buSzPct val="60000"/>
              <a:buBlip>
                <a:blip r:embed="rId2"/>
              </a:buBlip>
              <a:defRPr sz="1800"/>
            </a:pPr>
            <a:r>
              <a:rPr sz="4400">
                <a:solidFill>
                  <a:srgbClr val="FFFFFF"/>
                </a:solidFill>
                <a:latin typeface="宋体"/>
                <a:ea typeface="宋体"/>
                <a:cs typeface="宋体"/>
                <a:sym typeface="宋体"/>
              </a:rPr>
              <a:t>引用数据类型没有大小</a:t>
            </a:r>
          </a:p>
          <a:p>
            <a:pPr marL="822157" lvl="1" indent="-441157">
              <a:lnSpc>
                <a:spcPct val="150000"/>
              </a:lnSpc>
              <a:buSzPct val="60000"/>
              <a:buBlip>
                <a:blip r:embed="rId2"/>
              </a:buBlip>
              <a:defRPr sz="1800"/>
            </a:pPr>
            <a:r>
              <a:rPr sz="4400">
                <a:solidFill>
                  <a:srgbClr val="FFFFFF"/>
                </a:solidFill>
                <a:latin typeface="宋体"/>
                <a:ea typeface="宋体"/>
                <a:cs typeface="宋体"/>
                <a:sym typeface="宋体"/>
              </a:rPr>
              <a:t>在可回收的堆上创建</a:t>
            </a:r>
          </a:p>
          <a:p>
            <a:pPr marL="822157" lvl="1" indent="-441157">
              <a:lnSpc>
                <a:spcPct val="150000"/>
              </a:lnSpc>
              <a:buSzPct val="60000"/>
              <a:buBlip>
                <a:blip r:embed="rId2"/>
              </a:buBlip>
              <a:defRPr sz="1800"/>
            </a:pPr>
            <a:r>
              <a:rPr sz="4400">
                <a:solidFill>
                  <a:srgbClr val="FFFFFF"/>
                </a:solidFill>
                <a:latin typeface="宋体"/>
                <a:ea typeface="宋体"/>
                <a:cs typeface="宋体"/>
                <a:sym typeface="宋体"/>
              </a:rPr>
              <a:t>基本数据类型用字节存储数值，而引用类型表示取得对象的方法。</a:t>
            </a:r>
          </a:p>
        </p:txBody>
      </p:sp>
      <p:sp>
        <p:nvSpPr>
          <p:cNvPr id="199" name="Shape 199"/>
          <p:cNvSpPr/>
          <p:nvPr/>
        </p:nvSpPr>
        <p:spPr>
          <a:xfrm>
            <a:off x="946269" y="7810163"/>
            <a:ext cx="2049225" cy="4743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defRPr sz="1800"/>
            </a:pPr>
            <a:r>
              <a:rPr sz="2600"/>
              <a:t>mydog.bark()</a:t>
            </a:r>
          </a:p>
        </p:txBody>
      </p:sp>
      <p:sp>
        <p:nvSpPr>
          <p:cNvPr id="200" name="Shape 200"/>
          <p:cNvSpPr/>
          <p:nvPr/>
        </p:nvSpPr>
        <p:spPr>
          <a:xfrm>
            <a:off x="4163248" y="6998312"/>
            <a:ext cx="8081507" cy="20980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取得圆点前面的对象，然后调用圆点后面的方法。</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203" name="Shape 20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04" name="Shape 20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05" name="Shape 20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206" name="屏幕快照 2015-02-06 下午1.37.24.png"/>
          <p:cNvPicPr/>
          <p:nvPr/>
        </p:nvPicPr>
        <p:blipFill>
          <a:blip r:embed="rId2">
            <a:extLst/>
          </a:blip>
          <a:stretch>
            <a:fillRect/>
          </a:stretch>
        </p:blipFill>
        <p:spPr>
          <a:xfrm>
            <a:off x="206441" y="1254588"/>
            <a:ext cx="4276088" cy="2197562"/>
          </a:xfrm>
          <a:prstGeom prst="rect">
            <a:avLst/>
          </a:prstGeom>
          <a:ln w="12700">
            <a:miter lim="400000"/>
          </a:ln>
        </p:spPr>
      </p:pic>
      <p:pic>
        <p:nvPicPr>
          <p:cNvPr id="207" name="屏幕快照 2015-02-06 下午1.38.04.png"/>
          <p:cNvPicPr/>
          <p:nvPr/>
        </p:nvPicPr>
        <p:blipFill>
          <a:blip r:embed="rId3">
            <a:extLst/>
          </a:blip>
          <a:stretch>
            <a:fillRect/>
          </a:stretch>
        </p:blipFill>
        <p:spPr>
          <a:xfrm>
            <a:off x="847899" y="3768524"/>
            <a:ext cx="5341865" cy="3509342"/>
          </a:xfrm>
          <a:prstGeom prst="rect">
            <a:avLst/>
          </a:prstGeom>
          <a:ln w="12700">
            <a:miter lim="400000"/>
          </a:ln>
        </p:spPr>
      </p:pic>
      <p:pic>
        <p:nvPicPr>
          <p:cNvPr id="208" name="屏幕快照 2015-02-06 下午1.38.36.png"/>
          <p:cNvPicPr/>
          <p:nvPr/>
        </p:nvPicPr>
        <p:blipFill>
          <a:blip r:embed="rId4">
            <a:extLst/>
          </a:blip>
          <a:stretch>
            <a:fillRect/>
          </a:stretch>
        </p:blipFill>
        <p:spPr>
          <a:xfrm>
            <a:off x="6783444" y="5330097"/>
            <a:ext cx="5634997" cy="2746578"/>
          </a:xfrm>
          <a:prstGeom prst="rect">
            <a:avLst/>
          </a:prstGeom>
          <a:ln w="12700">
            <a:miter lim="400000"/>
          </a:ln>
        </p:spPr>
      </p:pic>
      <p:pic>
        <p:nvPicPr>
          <p:cNvPr id="209" name="屏幕快照 2015-02-06 下午1.39.06.png"/>
          <p:cNvPicPr/>
          <p:nvPr/>
        </p:nvPicPr>
        <p:blipFill>
          <a:blip r:embed="rId5">
            <a:extLst/>
          </a:blip>
          <a:stretch>
            <a:fillRect/>
          </a:stretch>
        </p:blipFill>
        <p:spPr>
          <a:xfrm>
            <a:off x="6986840" y="1379484"/>
            <a:ext cx="5228204" cy="350934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3.3 引用类型</a:t>
            </a:r>
          </a:p>
        </p:txBody>
      </p:sp>
      <p:sp>
        <p:nvSpPr>
          <p:cNvPr id="212" name="Shape 21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13" name="Shape 21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14" name="Shape 21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215" name="屏幕快照 2015-02-06 下午1.40.06.png"/>
          <p:cNvPicPr/>
          <p:nvPr/>
        </p:nvPicPr>
        <p:blipFill>
          <a:blip r:embed="rId2">
            <a:extLst/>
          </a:blip>
          <a:stretch>
            <a:fillRect/>
          </a:stretch>
        </p:blipFill>
        <p:spPr>
          <a:xfrm>
            <a:off x="1010774" y="1154195"/>
            <a:ext cx="3977462" cy="955041"/>
          </a:xfrm>
          <a:prstGeom prst="rect">
            <a:avLst/>
          </a:prstGeom>
          <a:ln w="12700">
            <a:miter lim="400000"/>
          </a:ln>
        </p:spPr>
      </p:pic>
      <p:pic>
        <p:nvPicPr>
          <p:cNvPr id="216" name="屏幕快照 2015-02-06 下午1.40.32.png"/>
          <p:cNvPicPr/>
          <p:nvPr/>
        </p:nvPicPr>
        <p:blipFill>
          <a:blip r:embed="rId3">
            <a:extLst/>
          </a:blip>
          <a:stretch>
            <a:fillRect/>
          </a:stretch>
        </p:blipFill>
        <p:spPr>
          <a:xfrm>
            <a:off x="6376031" y="676947"/>
            <a:ext cx="5753278" cy="3523882"/>
          </a:xfrm>
          <a:prstGeom prst="rect">
            <a:avLst/>
          </a:prstGeom>
          <a:ln w="12700">
            <a:miter lim="400000"/>
          </a:ln>
        </p:spPr>
      </p:pic>
      <p:pic>
        <p:nvPicPr>
          <p:cNvPr id="217" name="屏幕快照 2015-02-06 下午1.40.40.png"/>
          <p:cNvPicPr/>
          <p:nvPr/>
        </p:nvPicPr>
        <p:blipFill>
          <a:blip r:embed="rId4">
            <a:extLst/>
          </a:blip>
          <a:stretch>
            <a:fillRect/>
          </a:stretch>
        </p:blipFill>
        <p:spPr>
          <a:xfrm>
            <a:off x="270470" y="3374958"/>
            <a:ext cx="6154960" cy="2653975"/>
          </a:xfrm>
          <a:prstGeom prst="rect">
            <a:avLst/>
          </a:prstGeom>
          <a:ln w="12700">
            <a:miter lim="400000"/>
          </a:ln>
        </p:spPr>
      </p:pic>
      <p:pic>
        <p:nvPicPr>
          <p:cNvPr id="218" name="屏幕快照 2015-02-06 下午1.40.46.png"/>
          <p:cNvPicPr/>
          <p:nvPr/>
        </p:nvPicPr>
        <p:blipFill>
          <a:blip r:embed="rId5">
            <a:extLst/>
          </a:blip>
          <a:stretch>
            <a:fillRect/>
          </a:stretch>
        </p:blipFill>
        <p:spPr>
          <a:xfrm>
            <a:off x="6563915" y="4477826"/>
            <a:ext cx="5977271" cy="4368539"/>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idx="4294967295"/>
          </p:nvPr>
        </p:nvSpPr>
        <p:spPr>
          <a:xfrm>
            <a:off x="1878012" y="412750"/>
            <a:ext cx="10817226" cy="525463"/>
          </a:xfrm>
          <a:prstGeom prst="rect">
            <a:avLst/>
          </a:prstGeom>
        </p:spPr>
        <p:txBody>
          <a:bodyPr lIns="0" tIns="0" rIns="0" bIns="0">
            <a:normAutofit/>
          </a:bodyPr>
          <a:lstStyle>
            <a:lvl1pPr defTabSz="1105138">
              <a:defRPr sz="3060">
                <a:latin typeface="黑体"/>
                <a:ea typeface="黑体"/>
                <a:cs typeface="黑体"/>
                <a:sym typeface="黑体"/>
              </a:defRPr>
            </a:lvl1pPr>
          </a:lstStyle>
          <a:p>
            <a:pPr lvl="0">
              <a:defRPr sz="1800"/>
            </a:pPr>
            <a:r>
              <a:rPr sz="3060"/>
              <a:t>基本数据类型和引用</a:t>
            </a:r>
          </a:p>
        </p:txBody>
      </p:sp>
      <p:sp>
        <p:nvSpPr>
          <p:cNvPr id="58" name="Shape 58"/>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59" name="Shape 59"/>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0" name="Shape 60"/>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10</a:t>
            </a:r>
          </a:p>
        </p:txBody>
      </p:sp>
      <p:sp>
        <p:nvSpPr>
          <p:cNvPr id="61" name="Shape 61"/>
          <p:cNvSpPr/>
          <p:nvPr/>
        </p:nvSpPr>
        <p:spPr>
          <a:xfrm>
            <a:off x="699319" y="1689937"/>
            <a:ext cx="4469766" cy="14432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260684" lvl="0" indent="-260684">
              <a:lnSpc>
                <a:spcPct val="150000"/>
              </a:lnSpc>
              <a:buSzPct val="60000"/>
              <a:buBlip>
                <a:blip r:embed="rId2"/>
              </a:buBlip>
              <a:defRPr sz="1800"/>
            </a:pPr>
            <a:r>
              <a:rPr sz="2600"/>
              <a:t>我们已经看到的：</a:t>
            </a:r>
          </a:p>
          <a:p>
            <a:pPr marL="641684" lvl="1" indent="-260684">
              <a:lnSpc>
                <a:spcPct val="150000"/>
              </a:lnSpc>
              <a:buSzPct val="60000"/>
              <a:buBlip>
                <a:blip r:embed="rId2"/>
              </a:buBlip>
              <a:defRPr sz="1800"/>
            </a:pPr>
            <a:r>
              <a:rPr sz="2600"/>
              <a:t>实例变量－对象中的变量</a:t>
            </a:r>
          </a:p>
          <a:p>
            <a:pPr marL="641684" lvl="1" indent="-260684">
              <a:lnSpc>
                <a:spcPct val="150000"/>
              </a:lnSpc>
              <a:buSzPct val="60000"/>
              <a:buBlip>
                <a:blip r:embed="rId2"/>
              </a:buBlip>
              <a:defRPr sz="1800"/>
            </a:pPr>
            <a:r>
              <a:rPr sz="2600"/>
              <a:t>局部变量－方法中的变量</a:t>
            </a:r>
          </a:p>
        </p:txBody>
      </p:sp>
      <p:sp>
        <p:nvSpPr>
          <p:cNvPr id="62" name="Shape 62"/>
          <p:cNvSpPr/>
          <p:nvPr/>
        </p:nvSpPr>
        <p:spPr>
          <a:xfrm>
            <a:off x="699319" y="3884891"/>
            <a:ext cx="5698825" cy="14432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260684" lvl="0" indent="-260684">
              <a:lnSpc>
                <a:spcPct val="150000"/>
              </a:lnSpc>
              <a:buSzPct val="60000"/>
              <a:buBlip>
                <a:blip r:embed="rId2"/>
              </a:buBlip>
              <a:defRPr sz="1800"/>
            </a:pPr>
            <a:r>
              <a:rPr sz="2600"/>
              <a:t>本章我们将看到：</a:t>
            </a:r>
          </a:p>
          <a:p>
            <a:pPr marL="641684" lvl="1" indent="-260684">
              <a:lnSpc>
                <a:spcPct val="150000"/>
              </a:lnSpc>
              <a:buSzPct val="60000"/>
              <a:buBlip>
                <a:blip r:embed="rId2"/>
              </a:buBlip>
              <a:defRPr sz="1800"/>
            </a:pPr>
            <a:r>
              <a:rPr sz="2600"/>
              <a:t>变量用于参数－传递给方法的值</a:t>
            </a:r>
          </a:p>
          <a:p>
            <a:pPr marL="641684" lvl="1" indent="-260684">
              <a:lnSpc>
                <a:spcPct val="150000"/>
              </a:lnSpc>
              <a:buSzPct val="60000"/>
              <a:buBlip>
                <a:blip r:embed="rId2"/>
              </a:buBlip>
              <a:defRPr sz="1800"/>
            </a:pPr>
            <a:r>
              <a:rPr sz="2600"/>
              <a:t>变量用于返回类型－方法返回的值</a:t>
            </a:r>
          </a:p>
        </p:txBody>
      </p:sp>
      <p:sp>
        <p:nvSpPr>
          <p:cNvPr id="63" name="Shape 63"/>
          <p:cNvSpPr/>
          <p:nvPr/>
        </p:nvSpPr>
        <p:spPr>
          <a:xfrm>
            <a:off x="692300" y="6079845"/>
            <a:ext cx="7441565" cy="144322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260684" lvl="0" indent="-260684">
              <a:lnSpc>
                <a:spcPct val="150000"/>
              </a:lnSpc>
              <a:buSzPct val="60000"/>
              <a:buBlip>
                <a:blip r:embed="rId2"/>
              </a:buBlip>
              <a:defRPr sz="1800"/>
            </a:pPr>
            <a:r>
              <a:rPr sz="2600"/>
              <a:t>本章还将看到：</a:t>
            </a:r>
          </a:p>
          <a:p>
            <a:pPr marL="641684" lvl="1" indent="-260684">
              <a:lnSpc>
                <a:spcPct val="150000"/>
              </a:lnSpc>
              <a:buSzPct val="60000"/>
              <a:buBlip>
                <a:blip r:embed="rId2"/>
              </a:buBlip>
              <a:defRPr sz="1800"/>
            </a:pPr>
            <a:r>
              <a:rPr sz="2600"/>
              <a:t>某个对象拥有另一个对象－对象作为实例变量</a:t>
            </a:r>
          </a:p>
          <a:p>
            <a:pPr marL="641684" lvl="1" indent="-260684">
              <a:lnSpc>
                <a:spcPct val="150000"/>
              </a:lnSpc>
              <a:buSzPct val="60000"/>
              <a:buBlip>
                <a:blip r:embed="rId2"/>
              </a:buBlip>
              <a:defRPr sz="1800"/>
            </a:pPr>
            <a:r>
              <a:rPr sz="2600"/>
              <a:t>更为复杂的其他对象</a:t>
            </a:r>
          </a:p>
        </p:txBody>
      </p:sp>
      <p:sp>
        <p:nvSpPr>
          <p:cNvPr id="64" name="Shape 64"/>
          <p:cNvSpPr/>
          <p:nvPr/>
        </p:nvSpPr>
        <p:spPr>
          <a:xfrm>
            <a:off x="6099054" y="2727982"/>
            <a:ext cx="6015458" cy="844121"/>
          </a:xfrm>
          <a:prstGeom prst="rect">
            <a:avLst/>
          </a:prstGeom>
          <a:ln w="12700">
            <a:miter lim="400000"/>
          </a:ln>
          <a:effectLst>
            <a:outerShdw blurRad="101600" dist="113338" dir="3766081" rotWithShape="0">
              <a:srgbClr val="000000">
                <a:alpha val="40673"/>
              </a:srgbClr>
            </a:outerShdw>
          </a:effectLst>
          <a:extLst>
            <a:ext uri="{C572A759-6A51-4108-AA02-DFA0A04FC94B}">
              <ma14:wrappingTextBoxFlag xmlns:ma14="http://schemas.microsoft.com/office/mac/drawingml/2011/main" xmlns="" val="1"/>
            </a:ext>
          </a:extLst>
        </p:spPr>
        <p:txBody>
          <a:bodyPr wrap="none" lIns="0" tIns="0" rIns="0" bIns="0">
            <a:spAutoFit/>
          </a:bodyPr>
          <a:lstStyle>
            <a:lvl1pPr defTabSz="1300162">
              <a:spcBef>
                <a:spcPts val="1100"/>
              </a:spcBef>
              <a:defRPr sz="5300" b="1">
                <a:solidFill>
                  <a:srgbClr val="FF6600"/>
                </a:solidFill>
              </a:defRPr>
            </a:lvl1pPr>
          </a:lstStyle>
          <a:p>
            <a:pPr lvl="0">
              <a:defRPr sz="1800" b="0">
                <a:solidFill>
                  <a:srgbClr val="000000"/>
                </a:solidFill>
              </a:defRPr>
            </a:pPr>
            <a:r>
              <a:rPr sz="5300" b="1">
                <a:solidFill>
                  <a:srgbClr val="FF6600"/>
                </a:solidFill>
              </a:rPr>
              <a:t>primitive variables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3.4 类型的讨论</a:t>
            </a:r>
          </a:p>
        </p:txBody>
      </p:sp>
      <p:sp>
        <p:nvSpPr>
          <p:cNvPr id="221" name="Shape 221"/>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22" name="Shape 222"/>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23" name="Shape 223"/>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224" name="Shape 224"/>
          <p:cNvSpPr/>
          <p:nvPr/>
        </p:nvSpPr>
        <p:spPr>
          <a:xfrm>
            <a:off x="725523" y="1712776"/>
            <a:ext cx="11553754" cy="5373780"/>
          </a:xfrm>
          <a:prstGeom prst="rect">
            <a:avLst/>
          </a:prstGeom>
          <a:gradFill>
            <a:gsLst>
              <a:gs pos="0">
                <a:srgbClr val="BABABA"/>
              </a:gs>
              <a:gs pos="35000">
                <a:srgbClr val="CFCFCF"/>
              </a:gs>
              <a:gs pos="100000">
                <a:srgbClr val="EDEDED"/>
              </a:gs>
            </a:gsLst>
            <a:lin ang="16200000"/>
          </a:gradFill>
          <a:ln>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 val="1"/>
            </a:ext>
          </a:extLst>
        </p:spPr>
        <p:txBody>
          <a:bodyPr lIns="45719" rIns="45719">
            <a:spAutoFit/>
          </a:bodyPr>
          <a:lstStyle/>
          <a:p>
            <a:pPr lvl="0">
              <a:lnSpc>
                <a:spcPct val="150000"/>
              </a:lnSpc>
              <a:defRPr sz="1800"/>
            </a:pPr>
            <a:r>
              <a:rPr sz="3800"/>
              <a:t>引用类型的处理</a:t>
            </a:r>
          </a:p>
          <a:p>
            <a:pPr marL="260684" lvl="0" indent="-260684">
              <a:lnSpc>
                <a:spcPct val="150000"/>
              </a:lnSpc>
              <a:buSzPct val="60000"/>
              <a:buBlip>
                <a:blip r:embed="rId2"/>
              </a:buBlip>
              <a:defRPr sz="1800"/>
            </a:pPr>
            <a:r>
              <a:rPr sz="3800"/>
              <a:t>引用类型的大小与JVM有关，我们无需关心</a:t>
            </a:r>
          </a:p>
          <a:p>
            <a:pPr marL="260684" lvl="0" indent="-260684">
              <a:lnSpc>
                <a:spcPct val="150000"/>
              </a:lnSpc>
              <a:buSzPct val="60000"/>
              <a:buBlip>
                <a:blip r:embed="rId2"/>
              </a:buBlip>
              <a:defRPr sz="1800"/>
            </a:pPr>
            <a:r>
              <a:rPr sz="3800"/>
              <a:t>同一Java虚拟机上，引用类型大小相同</a:t>
            </a:r>
          </a:p>
          <a:p>
            <a:pPr marL="260684" lvl="0" indent="-260684">
              <a:lnSpc>
                <a:spcPct val="150000"/>
              </a:lnSpc>
              <a:buSzPct val="60000"/>
              <a:buBlip>
                <a:blip r:embed="rId2"/>
              </a:buBlip>
              <a:defRPr sz="1800"/>
            </a:pPr>
            <a:r>
              <a:rPr sz="3800"/>
              <a:t>和C语言不同，Java的引用类型不能用于计算</a:t>
            </a:r>
          </a:p>
          <a:p>
            <a:pPr marL="260684" lvl="0" indent="-260684">
              <a:lnSpc>
                <a:spcPct val="150000"/>
              </a:lnSpc>
              <a:buSzPct val="60000"/>
              <a:buBlip>
                <a:blip r:embed="rId2"/>
              </a:buBlip>
              <a:defRPr sz="1800"/>
            </a:pPr>
            <a:r>
              <a:rPr sz="3800"/>
              <a:t>如果被标记为final，则引用不能被改变。</a:t>
            </a:r>
          </a:p>
          <a:p>
            <a:pPr marL="260684" lvl="0" indent="-260684">
              <a:lnSpc>
                <a:spcPct val="150000"/>
              </a:lnSpc>
              <a:buSzPct val="60000"/>
              <a:buBlip>
                <a:blip r:embed="rId2"/>
              </a:buBlip>
              <a:defRPr sz="1800"/>
            </a:pPr>
            <a:r>
              <a:rPr sz="3800"/>
              <a:t>赋值为null的引用类型表示引用空，该对象无法被再次引用。</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3.5 理解堆上建立引用类型的过程</a:t>
            </a:r>
          </a:p>
        </p:txBody>
      </p:sp>
      <p:sp>
        <p:nvSpPr>
          <p:cNvPr id="227" name="Shape 22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28" name="Shape 22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29" name="Shape 22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30"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31"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32" name="屏幕快照 2015-02-12 下午2.43.56.png"/>
          <p:cNvPicPr/>
          <p:nvPr/>
        </p:nvPicPr>
        <p:blipFill>
          <a:blip r:embed="rId3">
            <a:extLst/>
          </a:blip>
          <a:stretch>
            <a:fillRect/>
          </a:stretch>
        </p:blipFill>
        <p:spPr>
          <a:xfrm>
            <a:off x="886225" y="1409813"/>
            <a:ext cx="10163423" cy="3849986"/>
          </a:xfrm>
          <a:prstGeom prst="rect">
            <a:avLst/>
          </a:prstGeom>
          <a:ln w="12700">
            <a:miter lim="400000"/>
          </a:ln>
        </p:spPr>
      </p:pic>
      <p:pic>
        <p:nvPicPr>
          <p:cNvPr id="233" name="屏幕快照 2015-02-12 下午2.44.53.png"/>
          <p:cNvPicPr/>
          <p:nvPr/>
        </p:nvPicPr>
        <p:blipFill>
          <a:blip r:embed="rId4">
            <a:extLst/>
          </a:blip>
          <a:stretch>
            <a:fillRect/>
          </a:stretch>
        </p:blipFill>
        <p:spPr>
          <a:xfrm>
            <a:off x="3330053" y="5298271"/>
            <a:ext cx="9020830" cy="396276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3.5 理解堆上建立引用类型的过程</a:t>
            </a:r>
          </a:p>
        </p:txBody>
      </p:sp>
      <p:sp>
        <p:nvSpPr>
          <p:cNvPr id="236" name="Shape 23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37" name="Shape 23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38" name="Shape 23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39"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40"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41" name="屏幕快照 2015-02-12 下午2.46.17.png"/>
          <p:cNvPicPr/>
          <p:nvPr/>
        </p:nvPicPr>
        <p:blipFill>
          <a:blip r:embed="rId3">
            <a:extLst/>
          </a:blip>
          <a:stretch>
            <a:fillRect/>
          </a:stretch>
        </p:blipFill>
        <p:spPr>
          <a:xfrm>
            <a:off x="1411652" y="1535521"/>
            <a:ext cx="10565221" cy="414804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44" name="Shape 244"/>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45" name="Shape 245"/>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46" name="Shape 246"/>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47"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48"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49" name="屏幕快照 2015-02-12 下午3.02.21.png"/>
          <p:cNvPicPr/>
          <p:nvPr/>
        </p:nvPicPr>
        <p:blipFill>
          <a:blip r:embed="rId3">
            <a:extLst/>
          </a:blip>
          <a:stretch>
            <a:fillRect/>
          </a:stretch>
        </p:blipFill>
        <p:spPr>
          <a:xfrm>
            <a:off x="1328236" y="2300641"/>
            <a:ext cx="11308564" cy="441889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52" name="Shape 25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53" name="Shape 25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54" name="Shape 25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55"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56"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57" name="屏幕快照 2015-02-12 下午3.02.31.png"/>
          <p:cNvPicPr/>
          <p:nvPr/>
        </p:nvPicPr>
        <p:blipFill>
          <a:blip r:embed="rId3">
            <a:extLst/>
          </a:blip>
          <a:stretch>
            <a:fillRect/>
          </a:stretch>
        </p:blipFill>
        <p:spPr>
          <a:xfrm>
            <a:off x="975521" y="2386536"/>
            <a:ext cx="11581951" cy="465243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3.6 理解堆上对象回收的过程</a:t>
            </a:r>
          </a:p>
        </p:txBody>
      </p:sp>
      <p:sp>
        <p:nvSpPr>
          <p:cNvPr id="260" name="Shape 26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61" name="Shape 26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62" name="Shape 26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13</a:t>
            </a:r>
          </a:p>
        </p:txBody>
      </p:sp>
      <p:pic>
        <p:nvPicPr>
          <p:cNvPr id="263"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64" name="image.png"/>
          <p:cNvPicPr/>
          <p:nvPr/>
        </p:nvPicPr>
        <p:blipFill>
          <a:blip r:embed="rId2">
            <a:extLst/>
          </a:blip>
          <a:stretch>
            <a:fillRect/>
          </a:stretch>
        </p:blipFill>
        <p:spPr>
          <a:xfrm>
            <a:off x="5997575" y="8081962"/>
            <a:ext cx="3313113" cy="935038"/>
          </a:xfrm>
          <a:prstGeom prst="rect">
            <a:avLst/>
          </a:prstGeom>
          <a:ln w="12700">
            <a:miter lim="400000"/>
          </a:ln>
        </p:spPr>
      </p:pic>
      <p:pic>
        <p:nvPicPr>
          <p:cNvPr id="265" name="屏幕快照 2015-02-12 下午3.02.43.png"/>
          <p:cNvPicPr/>
          <p:nvPr/>
        </p:nvPicPr>
        <p:blipFill>
          <a:blip r:embed="rId3">
            <a:extLst/>
          </a:blip>
          <a:stretch>
            <a:fillRect/>
          </a:stretch>
        </p:blipFill>
        <p:spPr>
          <a:xfrm>
            <a:off x="635185" y="1831258"/>
            <a:ext cx="11734430" cy="4889347"/>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268" name="Shape 268"/>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69" name="Shape 269"/>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70" name="Shape 270"/>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14</a:t>
            </a:r>
          </a:p>
        </p:txBody>
      </p:sp>
      <p:pic>
        <p:nvPicPr>
          <p:cNvPr id="271" name="image.png"/>
          <p:cNvPicPr/>
          <p:nvPr/>
        </p:nvPicPr>
        <p:blipFill>
          <a:blip r:embed="rId2">
            <a:extLst/>
          </a:blip>
          <a:stretch>
            <a:fillRect/>
          </a:stretch>
        </p:blipFill>
        <p:spPr>
          <a:xfrm>
            <a:off x="325437" y="7613650"/>
            <a:ext cx="5313363" cy="935038"/>
          </a:xfrm>
          <a:prstGeom prst="rect">
            <a:avLst/>
          </a:prstGeom>
          <a:ln w="12700">
            <a:miter lim="400000"/>
          </a:ln>
        </p:spPr>
      </p:pic>
      <p:pic>
        <p:nvPicPr>
          <p:cNvPr id="272" name="屏幕快照 2015-02-12 下午3.06.37.png"/>
          <p:cNvPicPr/>
          <p:nvPr/>
        </p:nvPicPr>
        <p:blipFill>
          <a:blip r:embed="rId3">
            <a:extLst/>
          </a:blip>
          <a:stretch>
            <a:fillRect/>
          </a:stretch>
        </p:blipFill>
        <p:spPr>
          <a:xfrm>
            <a:off x="193128" y="1357502"/>
            <a:ext cx="5957511" cy="1610139"/>
          </a:xfrm>
          <a:prstGeom prst="rect">
            <a:avLst/>
          </a:prstGeom>
          <a:ln w="12700">
            <a:miter lim="400000"/>
          </a:ln>
        </p:spPr>
      </p:pic>
      <p:pic>
        <p:nvPicPr>
          <p:cNvPr id="273" name="屏幕快照 2015-02-12 下午3.06.42.png"/>
          <p:cNvPicPr/>
          <p:nvPr/>
        </p:nvPicPr>
        <p:blipFill>
          <a:blip r:embed="rId4">
            <a:extLst/>
          </a:blip>
          <a:stretch>
            <a:fillRect/>
          </a:stretch>
        </p:blipFill>
        <p:spPr>
          <a:xfrm>
            <a:off x="1206275" y="2868391"/>
            <a:ext cx="5725901" cy="1526907"/>
          </a:xfrm>
          <a:prstGeom prst="rect">
            <a:avLst/>
          </a:prstGeom>
          <a:ln w="12700">
            <a:miter lim="400000"/>
          </a:ln>
        </p:spPr>
      </p:pic>
      <p:pic>
        <p:nvPicPr>
          <p:cNvPr id="274" name="屏幕快照 2015-02-12 下午3.06.48.png"/>
          <p:cNvPicPr/>
          <p:nvPr/>
        </p:nvPicPr>
        <p:blipFill>
          <a:blip r:embed="rId5">
            <a:extLst/>
          </a:blip>
          <a:stretch>
            <a:fillRect/>
          </a:stretch>
        </p:blipFill>
        <p:spPr>
          <a:xfrm>
            <a:off x="7368720" y="3183733"/>
            <a:ext cx="5313364" cy="4637935"/>
          </a:xfrm>
          <a:prstGeom prst="rect">
            <a:avLst/>
          </a:prstGeom>
          <a:ln w="12700">
            <a:miter lim="400000"/>
          </a:ln>
        </p:spPr>
      </p:pic>
      <p:sp>
        <p:nvSpPr>
          <p:cNvPr id="275" name="Shape 275"/>
          <p:cNvSpPr/>
          <p:nvPr/>
        </p:nvSpPr>
        <p:spPr>
          <a:xfrm>
            <a:off x="5474813" y="3640931"/>
            <a:ext cx="1572912" cy="1270001"/>
          </a:xfrm>
          <a:prstGeom prst="rect">
            <a:avLst/>
          </a:prstGeom>
          <a:solidFill>
            <a:srgbClr val="FFFFFF"/>
          </a:solidFill>
          <a:ln w="12700">
            <a:miter lim="400000"/>
          </a:ln>
        </p:spPr>
        <p:txBody>
          <a:bodyPr lIns="0" tIns="0" rIns="0" bIns="0"/>
          <a:lstStyle/>
          <a:p>
            <a:pPr lvl="0"/>
            <a:endParaRPr/>
          </a:p>
        </p:txBody>
      </p:sp>
      <p:sp>
        <p:nvSpPr>
          <p:cNvPr id="276" name="Shape 276"/>
          <p:cNvSpPr/>
          <p:nvPr/>
        </p:nvSpPr>
        <p:spPr>
          <a:xfrm>
            <a:off x="11382313" y="5052752"/>
            <a:ext cx="1572912" cy="3055995"/>
          </a:xfrm>
          <a:prstGeom prst="rect">
            <a:avLst/>
          </a:prstGeom>
          <a:solidFill>
            <a:srgbClr val="FFFFFF"/>
          </a:solidFill>
          <a:ln w="12700">
            <a:miter lim="400000"/>
          </a:ln>
        </p:spPr>
        <p:txBody>
          <a:bodyPr lIns="0" tIns="0" rIns="0" bIns="0"/>
          <a:lstStyle/>
          <a:p>
            <a:pPr lvl="0"/>
            <a:endParaRPr/>
          </a:p>
        </p:txBody>
      </p:sp>
      <p:pic>
        <p:nvPicPr>
          <p:cNvPr id="277" name="屏幕快照 2015-02-12 下午3.09.47.png"/>
          <p:cNvPicPr/>
          <p:nvPr/>
        </p:nvPicPr>
        <p:blipFill>
          <a:blip r:embed="rId6">
            <a:extLst/>
          </a:blip>
          <a:stretch>
            <a:fillRect/>
          </a:stretch>
        </p:blipFill>
        <p:spPr>
          <a:xfrm>
            <a:off x="610036" y="4500231"/>
            <a:ext cx="6775278" cy="4748114"/>
          </a:xfrm>
          <a:prstGeom prst="rect">
            <a:avLst/>
          </a:prstGeom>
          <a:ln w="12700">
            <a:miter lim="400000"/>
          </a:ln>
        </p:spPr>
      </p:pic>
      <p:sp>
        <p:nvSpPr>
          <p:cNvPr id="278" name="Shape 278"/>
          <p:cNvSpPr/>
          <p:nvPr/>
        </p:nvSpPr>
        <p:spPr>
          <a:xfrm>
            <a:off x="-170963" y="4613524"/>
            <a:ext cx="1572913" cy="1526908"/>
          </a:xfrm>
          <a:prstGeom prst="rect">
            <a:avLst/>
          </a:prstGeom>
          <a:solidFill>
            <a:srgbClr val="FFFFFF"/>
          </a:solidFill>
          <a:ln w="12700">
            <a:miter lim="400000"/>
          </a:ln>
        </p:spPr>
        <p:txBody>
          <a:bodyPr lIns="0" tIns="0" rIns="0" bIns="0"/>
          <a:lstStyle/>
          <a:p>
            <a:pPr lvl="0"/>
            <a:endParaRPr/>
          </a:p>
        </p:txBody>
      </p:sp>
      <p:sp>
        <p:nvSpPr>
          <p:cNvPr id="279" name="Shape 279"/>
          <p:cNvSpPr/>
          <p:nvPr/>
        </p:nvSpPr>
        <p:spPr>
          <a:xfrm>
            <a:off x="-803182" y="4333816"/>
            <a:ext cx="3160056" cy="615216"/>
          </a:xfrm>
          <a:prstGeom prst="rect">
            <a:avLst/>
          </a:prstGeom>
          <a:solidFill>
            <a:srgbClr val="FFFFFF"/>
          </a:solidFill>
          <a:ln w="12700">
            <a:miter lim="400000"/>
          </a:ln>
        </p:spPr>
        <p:txBody>
          <a:bodyPr lIns="0" tIns="0" rIns="0" bIns="0"/>
          <a:lstStyle/>
          <a:p>
            <a:pPr lvl="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282" name="Shape 28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83" name="Shape 28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84" name="Shape 28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15</a:t>
            </a:r>
          </a:p>
        </p:txBody>
      </p:sp>
      <p:sp>
        <p:nvSpPr>
          <p:cNvPr id="285" name="Shape 285"/>
          <p:cNvSpPr/>
          <p:nvPr/>
        </p:nvSpPr>
        <p:spPr>
          <a:xfrm>
            <a:off x="829552" y="1430413"/>
            <a:ext cx="4803141" cy="55994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700"/>
            </a:lvl1pPr>
          </a:lstStyle>
          <a:p>
            <a:pPr lvl="0">
              <a:defRPr sz="1800"/>
            </a:pPr>
            <a:r>
              <a:rPr sz="3700"/>
              <a:t>数组对象也是一种对象</a:t>
            </a:r>
          </a:p>
        </p:txBody>
      </p:sp>
      <p:sp>
        <p:nvSpPr>
          <p:cNvPr id="286" name="Shape 286"/>
          <p:cNvSpPr/>
          <p:nvPr/>
        </p:nvSpPr>
        <p:spPr>
          <a:xfrm>
            <a:off x="1577337" y="2215587"/>
            <a:ext cx="76225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数组是一种可以顺序存储对象的容器</a:t>
            </a:r>
          </a:p>
        </p:txBody>
      </p:sp>
      <p:sp>
        <p:nvSpPr>
          <p:cNvPr id="287" name="Shape 287"/>
          <p:cNvSpPr/>
          <p:nvPr/>
        </p:nvSpPr>
        <p:spPr>
          <a:xfrm>
            <a:off x="872486" y="3223675"/>
            <a:ext cx="90322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数组中的元素可以通过索引的方式随机读取</a:t>
            </a:r>
          </a:p>
        </p:txBody>
      </p:sp>
      <p:sp>
        <p:nvSpPr>
          <p:cNvPr id="288" name="Shape 288"/>
          <p:cNvSpPr/>
          <p:nvPr/>
        </p:nvSpPr>
        <p:spPr>
          <a:xfrm>
            <a:off x="1724555" y="4231763"/>
            <a:ext cx="10441941" cy="5599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数组中可以存储基本数据类型也可以存储引用类型</a:t>
            </a:r>
          </a:p>
        </p:txBody>
      </p:sp>
      <p:sp>
        <p:nvSpPr>
          <p:cNvPr id="289" name="Shape 289"/>
          <p:cNvSpPr/>
          <p:nvPr/>
        </p:nvSpPr>
        <p:spPr>
          <a:xfrm>
            <a:off x="901992" y="5276887"/>
            <a:ext cx="66827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数组的类型与其存储的类型一致</a:t>
            </a:r>
          </a:p>
        </p:txBody>
      </p:sp>
      <p:sp>
        <p:nvSpPr>
          <p:cNvPr id="290" name="Shape 290"/>
          <p:cNvSpPr/>
          <p:nvPr/>
        </p:nvSpPr>
        <p:spPr>
          <a:xfrm>
            <a:off x="2009847" y="6322012"/>
            <a:ext cx="8562341" cy="55994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引用类型与基本类型在数组存储中的差别</a:t>
            </a:r>
          </a:p>
        </p:txBody>
      </p:sp>
      <p:sp>
        <p:nvSpPr>
          <p:cNvPr id="291" name="Shape 291"/>
          <p:cNvSpPr/>
          <p:nvPr/>
        </p:nvSpPr>
        <p:spPr>
          <a:xfrm>
            <a:off x="986435" y="7367137"/>
            <a:ext cx="7152641" cy="55994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700"/>
            </a:lvl1pPr>
          </a:lstStyle>
          <a:p>
            <a:pPr lvl="0">
              <a:defRPr sz="1800"/>
            </a:pPr>
            <a:r>
              <a:rPr sz="3700"/>
              <a:t>数组类型与其存储对象类型的差别</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294" name="Shape 294"/>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295" name="Shape 295"/>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296" name="Shape 296"/>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16</a:t>
            </a:r>
          </a:p>
        </p:txBody>
      </p:sp>
      <p:pic>
        <p:nvPicPr>
          <p:cNvPr id="297" name="屏幕快照 2015-02-12 下午3.18.19.png"/>
          <p:cNvPicPr/>
          <p:nvPr/>
        </p:nvPicPr>
        <p:blipFill>
          <a:blip r:embed="rId2">
            <a:extLst/>
          </a:blip>
          <a:stretch>
            <a:fillRect/>
          </a:stretch>
        </p:blipFill>
        <p:spPr>
          <a:xfrm>
            <a:off x="496706" y="1389173"/>
            <a:ext cx="11854844" cy="576226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10113">
              <a:defRPr sz="2520">
                <a:latin typeface="黑体"/>
                <a:ea typeface="黑体"/>
                <a:cs typeface="黑体"/>
                <a:sym typeface="黑体"/>
              </a:defRPr>
            </a:lvl1pPr>
          </a:lstStyle>
          <a:p>
            <a:pPr lvl="0">
              <a:defRPr sz="1800"/>
            </a:pPr>
            <a:r>
              <a:rPr sz="2520"/>
              <a:t>3.7 数组对象</a:t>
            </a:r>
          </a:p>
        </p:txBody>
      </p:sp>
      <p:sp>
        <p:nvSpPr>
          <p:cNvPr id="300" name="Shape 30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01" name="Shape 30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02" name="Shape 30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16</a:t>
            </a:r>
          </a:p>
        </p:txBody>
      </p:sp>
      <p:pic>
        <p:nvPicPr>
          <p:cNvPr id="303" name="屏幕快照 2015-02-12 下午3.18.29.png"/>
          <p:cNvPicPr/>
          <p:nvPr/>
        </p:nvPicPr>
        <p:blipFill>
          <a:blip r:embed="rId2">
            <a:extLst/>
          </a:blip>
          <a:stretch>
            <a:fillRect/>
          </a:stretch>
        </p:blipFill>
        <p:spPr>
          <a:xfrm>
            <a:off x="1008560" y="1328550"/>
            <a:ext cx="11300589" cy="678384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声明变量（Declare variables）</a:t>
            </a:r>
          </a:p>
        </p:txBody>
      </p:sp>
      <p:sp>
        <p:nvSpPr>
          <p:cNvPr id="67" name="Shape 6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68" name="Shape 6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9" name="Shape 69"/>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70" name="Shape 70"/>
          <p:cNvSpPr/>
          <p:nvPr/>
        </p:nvSpPr>
        <p:spPr>
          <a:xfrm>
            <a:off x="6166336" y="1371599"/>
            <a:ext cx="6097102" cy="64287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Java是强类型语言，不会让不符合声明类型的变量存储在变量中，除非是在允许精度损失的情况下，使用强制类型转换，将精度高的变量转换成精度低的变量类型。</a:t>
            </a:r>
          </a:p>
        </p:txBody>
      </p:sp>
      <p:sp>
        <p:nvSpPr>
          <p:cNvPr id="71" name="Shape 71"/>
          <p:cNvSpPr/>
          <p:nvPr/>
        </p:nvSpPr>
        <p:spPr>
          <a:xfrm>
            <a:off x="525462" y="8116887"/>
            <a:ext cx="2520951" cy="720726"/>
          </a:xfrm>
          <a:prstGeom prst="rect">
            <a:avLst/>
          </a:prstGeom>
          <a:solidFill>
            <a:srgbClr val="FFFFFF"/>
          </a:solidFill>
          <a:ln w="12700">
            <a:miter lim="400000"/>
          </a:ln>
        </p:spPr>
        <p:txBody>
          <a:bodyPr lIns="0" tIns="0" rIns="0" bIns="0"/>
          <a:lstStyle/>
          <a:p>
            <a:pPr lvl="0" defTabSz="1300162">
              <a:defRPr sz="1800"/>
            </a:pPr>
            <a:endParaRPr/>
          </a:p>
        </p:txBody>
      </p:sp>
      <p:pic>
        <p:nvPicPr>
          <p:cNvPr id="72" name="屏幕快照 2015-02-06 下午12.36.33.png"/>
          <p:cNvPicPr/>
          <p:nvPr/>
        </p:nvPicPr>
        <p:blipFill>
          <a:blip r:embed="rId3">
            <a:extLst/>
          </a:blip>
          <a:stretch>
            <a:fillRect/>
          </a:stretch>
        </p:blipFill>
        <p:spPr>
          <a:xfrm>
            <a:off x="1412941" y="1514184"/>
            <a:ext cx="3917332" cy="6316954"/>
          </a:xfrm>
          <a:prstGeom prst="rect">
            <a:avLst/>
          </a:prstGeom>
          <a:ln w="12700">
            <a:miter lim="400000"/>
          </a:ln>
        </p:spPr>
      </p:pic>
      <p:pic>
        <p:nvPicPr>
          <p:cNvPr id="73" name="屏幕快照 2015-02-06 下午12.38.49.png"/>
          <p:cNvPicPr/>
          <p:nvPr/>
        </p:nvPicPr>
        <p:blipFill>
          <a:blip r:embed="rId4">
            <a:extLst/>
          </a:blip>
          <a:stretch>
            <a:fillRect/>
          </a:stretch>
        </p:blipFill>
        <p:spPr>
          <a:xfrm>
            <a:off x="3442011" y="7897812"/>
            <a:ext cx="8839201" cy="93980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306" name="Shape 30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07" name="Shape 30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08" name="Shape 30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09" name="屏幕快照 2015-02-12 下午3.22.08.png"/>
          <p:cNvPicPr/>
          <p:nvPr/>
        </p:nvPicPr>
        <p:blipFill>
          <a:blip r:embed="rId2">
            <a:extLst/>
          </a:blip>
          <a:stretch>
            <a:fillRect/>
          </a:stretch>
        </p:blipFill>
        <p:spPr>
          <a:xfrm>
            <a:off x="677988" y="1309376"/>
            <a:ext cx="5156381" cy="4777236"/>
          </a:xfrm>
          <a:prstGeom prst="rect">
            <a:avLst/>
          </a:prstGeom>
          <a:ln w="12700">
            <a:miter lim="400000"/>
          </a:ln>
        </p:spPr>
      </p:pic>
      <p:pic>
        <p:nvPicPr>
          <p:cNvPr id="310" name="屏幕快照 2015-02-12 下午3.22.18.png"/>
          <p:cNvPicPr/>
          <p:nvPr/>
        </p:nvPicPr>
        <p:blipFill>
          <a:blip r:embed="rId3">
            <a:extLst/>
          </a:blip>
          <a:stretch>
            <a:fillRect/>
          </a:stretch>
        </p:blipFill>
        <p:spPr>
          <a:xfrm>
            <a:off x="6065608" y="2879102"/>
            <a:ext cx="6233042" cy="580555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3.7 数组对象</a:t>
            </a:r>
          </a:p>
        </p:txBody>
      </p:sp>
      <p:sp>
        <p:nvSpPr>
          <p:cNvPr id="313" name="Shape 313"/>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14" name="Shape 314"/>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15" name="Shape 315"/>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16" name="屏幕快照 2015-02-12 下午3.22.25.png"/>
          <p:cNvPicPr/>
          <p:nvPr/>
        </p:nvPicPr>
        <p:blipFill>
          <a:blip r:embed="rId2">
            <a:extLst/>
          </a:blip>
          <a:stretch>
            <a:fillRect/>
          </a:stretch>
        </p:blipFill>
        <p:spPr>
          <a:xfrm>
            <a:off x="875398" y="1749844"/>
            <a:ext cx="5586274" cy="5634019"/>
          </a:xfrm>
          <a:prstGeom prst="rect">
            <a:avLst/>
          </a:prstGeom>
          <a:ln w="12700">
            <a:miter lim="400000"/>
          </a:ln>
        </p:spPr>
      </p:pic>
      <p:pic>
        <p:nvPicPr>
          <p:cNvPr id="317" name="屏幕快照 2015-02-12 下午3.22.08.png"/>
          <p:cNvPicPr/>
          <p:nvPr/>
        </p:nvPicPr>
        <p:blipFill>
          <a:blip r:embed="rId3">
            <a:extLst/>
          </a:blip>
          <a:stretch>
            <a:fillRect/>
          </a:stretch>
        </p:blipFill>
        <p:spPr>
          <a:xfrm>
            <a:off x="7295884" y="2001077"/>
            <a:ext cx="5156380" cy="477723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dirty="0"/>
              <a:t>3.7 </a:t>
            </a:r>
            <a:r>
              <a:rPr sz="2700" dirty="0" err="1"/>
              <a:t>数组对象</a:t>
            </a:r>
            <a:endParaRPr sz="2700" dirty="0"/>
          </a:p>
        </p:txBody>
      </p:sp>
      <p:sp>
        <p:nvSpPr>
          <p:cNvPr id="320" name="Shape 3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321" name="Shape 3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322" name="Shape 3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pic>
        <p:nvPicPr>
          <p:cNvPr id="323" name="屏幕快照 2015-02-12 下午3.22.32.png"/>
          <p:cNvPicPr/>
          <p:nvPr/>
        </p:nvPicPr>
        <p:blipFill>
          <a:blip r:embed="rId2">
            <a:extLst/>
          </a:blip>
          <a:stretch>
            <a:fillRect/>
          </a:stretch>
        </p:blipFill>
        <p:spPr>
          <a:xfrm>
            <a:off x="350226" y="1273239"/>
            <a:ext cx="6401448" cy="7207122"/>
          </a:xfrm>
          <a:prstGeom prst="rect">
            <a:avLst/>
          </a:prstGeom>
          <a:ln w="12700">
            <a:miter lim="400000"/>
          </a:ln>
        </p:spPr>
      </p:pic>
      <p:pic>
        <p:nvPicPr>
          <p:cNvPr id="324" name="屏幕快照 2015-02-12 下午3.22.08.png"/>
          <p:cNvPicPr/>
          <p:nvPr/>
        </p:nvPicPr>
        <p:blipFill>
          <a:blip r:embed="rId3">
            <a:extLst/>
          </a:blip>
          <a:stretch>
            <a:fillRect/>
          </a:stretch>
        </p:blipFill>
        <p:spPr>
          <a:xfrm>
            <a:off x="6978075" y="2281497"/>
            <a:ext cx="5156381" cy="4777235"/>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19"/>
          <p:cNvSpPr txBox="1">
            <a:spLocks/>
          </p:cNvSpPr>
          <p:nvPr/>
        </p:nvSpPr>
        <p:spPr>
          <a:xfrm>
            <a:off x="2037904" y="412750"/>
            <a:ext cx="10297294" cy="525463"/>
          </a:xfrm>
          <a:prstGeom prst="rect">
            <a:avLst/>
          </a:prstGeom>
          <a:ln/>
          <a:extLst>
            <a:ext uri="{C572A759-6A51-4108-AA02-DFA0A04FC94B}">
              <ma14:wrappingTextBoxFlag xmlns:ma14="http://schemas.microsoft.com/office/mac/drawingml/2011/main" xmlns="" val="1"/>
            </a:ext>
          </a:extLst>
        </p:spPr>
        <p:style>
          <a:lnRef idx="2">
            <a:schemeClr val="accent2">
              <a:shade val="50000"/>
            </a:schemeClr>
          </a:lnRef>
          <a:fillRef idx="1">
            <a:schemeClr val="accent2"/>
          </a:fillRef>
          <a:effectRef idx="0">
            <a:schemeClr val="accent2"/>
          </a:effectRef>
          <a:fontRef idx="minor">
            <a:schemeClr val="lt1"/>
          </a:fontRef>
        </p:style>
        <p:txBody>
          <a:bodyPr lIns="0" tIns="0" rIns="0" bIns="0" anchor="ctr">
            <a:norm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a:defRPr sz="1800"/>
            </a:pPr>
            <a:r>
              <a:rPr lang="zh-CN" altLang="en-US" sz="3200" dirty="0"/>
              <a:t>总结</a:t>
            </a:r>
          </a:p>
        </p:txBody>
      </p:sp>
      <p:sp>
        <p:nvSpPr>
          <p:cNvPr id="3" name="Shape 319"/>
          <p:cNvSpPr txBox="1">
            <a:spLocks/>
          </p:cNvSpPr>
          <p:nvPr/>
        </p:nvSpPr>
        <p:spPr>
          <a:xfrm>
            <a:off x="1101800" y="1492424"/>
            <a:ext cx="10297294" cy="7272808"/>
          </a:xfrm>
          <a:prstGeom prst="rect">
            <a:avLst/>
          </a:prstGeom>
          <a:ln/>
          <a:extLst>
            <a:ext uri="{C572A759-6A51-4108-AA02-DFA0A04FC94B}">
              <ma14:wrappingTextBoxFlag xmlns:ma14="http://schemas.microsoft.com/office/mac/drawingml/2011/main" xmlns="" val="1"/>
            </a:ext>
          </a:extLst>
        </p:spPr>
        <p:style>
          <a:lnRef idx="2">
            <a:schemeClr val="accent2">
              <a:shade val="50000"/>
            </a:schemeClr>
          </a:lnRef>
          <a:fillRef idx="1">
            <a:schemeClr val="accent2"/>
          </a:fillRef>
          <a:effectRef idx="0">
            <a:schemeClr val="accent2"/>
          </a:effectRef>
          <a:fontRef idx="minor">
            <a:schemeClr val="lt1"/>
          </a:fontRef>
        </p:style>
        <p:txBody>
          <a:bodyPr lIns="0" tIns="0" rIns="0" bIns="0" anchor="ctr">
            <a:noAutofit/>
          </a:bodyPr>
          <a:lstStyle>
            <a:lvl1pPr defTabSz="975121">
              <a:defRPr sz="2700">
                <a:latin typeface="Arial"/>
                <a:ea typeface="Arial"/>
                <a:cs typeface="Arial"/>
                <a:sym typeface="Arial"/>
              </a:defRPr>
            </a:lvl1pPr>
            <a:lvl2pPr defTabSz="1300162">
              <a:defRPr sz="3600">
                <a:latin typeface="Arial"/>
                <a:ea typeface="Arial"/>
                <a:cs typeface="Arial"/>
                <a:sym typeface="Arial"/>
              </a:defRPr>
            </a:lvl2pPr>
            <a:lvl3pPr defTabSz="1300162">
              <a:defRPr sz="3600">
                <a:latin typeface="Arial"/>
                <a:ea typeface="Arial"/>
                <a:cs typeface="Arial"/>
                <a:sym typeface="Arial"/>
              </a:defRPr>
            </a:lvl3pPr>
            <a:lvl4pPr defTabSz="1300162">
              <a:defRPr sz="3600">
                <a:latin typeface="Arial"/>
                <a:ea typeface="Arial"/>
                <a:cs typeface="Arial"/>
                <a:sym typeface="Arial"/>
              </a:defRPr>
            </a:lvl4pPr>
            <a:lvl5pPr defTabSz="1300162">
              <a:defRPr sz="3600">
                <a:latin typeface="Arial"/>
                <a:ea typeface="Arial"/>
                <a:cs typeface="Arial"/>
                <a:sym typeface="Arial"/>
              </a:defRPr>
            </a:lvl5pPr>
            <a:lvl6pPr indent="457200" defTabSz="1300162">
              <a:defRPr sz="3600">
                <a:latin typeface="Arial"/>
                <a:ea typeface="Arial"/>
                <a:cs typeface="Arial"/>
                <a:sym typeface="Arial"/>
              </a:defRPr>
            </a:lvl6pPr>
            <a:lvl7pPr indent="914400" defTabSz="1300162">
              <a:defRPr sz="3600">
                <a:latin typeface="Arial"/>
                <a:ea typeface="Arial"/>
                <a:cs typeface="Arial"/>
                <a:sym typeface="Arial"/>
              </a:defRPr>
            </a:lvl7pPr>
            <a:lvl8pPr indent="1371600" defTabSz="1300162">
              <a:defRPr sz="3600">
                <a:latin typeface="Arial"/>
                <a:ea typeface="Arial"/>
                <a:cs typeface="Arial"/>
                <a:sym typeface="Arial"/>
              </a:defRPr>
            </a:lvl8pPr>
            <a:lvl9pPr indent="1828800" defTabSz="1300162">
              <a:defRPr sz="3600">
                <a:latin typeface="Arial"/>
                <a:ea typeface="Arial"/>
                <a:cs typeface="Arial"/>
                <a:sym typeface="Arial"/>
              </a:defRPr>
            </a:lvl9pPr>
          </a:lstStyle>
          <a:p>
            <a:pPr marL="457200" indent="-457200">
              <a:lnSpc>
                <a:spcPct val="150000"/>
              </a:lnSpc>
              <a:buFont typeface="Wingdings" pitchFamily="2" charset="2"/>
              <a:buChar char="u"/>
              <a:defRPr sz="1800"/>
            </a:pPr>
            <a:r>
              <a:rPr lang="zh-CN" altLang="en-US" sz="3200" dirty="0" smtClean="0"/>
              <a:t>变量有两种：</a:t>
            </a:r>
            <a:r>
              <a:rPr lang="en-US" altLang="zh-CN" sz="3200" dirty="0" smtClean="0"/>
              <a:t>primitive</a:t>
            </a:r>
            <a:r>
              <a:rPr lang="zh-CN" altLang="en-US" sz="3200" dirty="0" smtClean="0"/>
              <a:t>主数据类型和引用</a:t>
            </a:r>
            <a:endParaRPr lang="en-US" altLang="zh-CN" sz="3200" dirty="0" smtClean="0"/>
          </a:p>
          <a:p>
            <a:pPr marL="457200" indent="-457200">
              <a:lnSpc>
                <a:spcPct val="150000"/>
              </a:lnSpc>
              <a:buFont typeface="Wingdings" pitchFamily="2" charset="2"/>
              <a:buChar char="u"/>
              <a:defRPr sz="1800"/>
            </a:pPr>
            <a:r>
              <a:rPr lang="zh-CN" altLang="en-US" sz="3200" dirty="0" smtClean="0"/>
              <a:t>变量的声明必须有名称和类型</a:t>
            </a:r>
            <a:endParaRPr lang="en-US" altLang="zh-CN" sz="3200" dirty="0" smtClean="0"/>
          </a:p>
          <a:p>
            <a:pPr marL="457200" indent="-457200">
              <a:lnSpc>
                <a:spcPct val="150000"/>
              </a:lnSpc>
              <a:buFont typeface="Wingdings" pitchFamily="2" charset="2"/>
              <a:buChar char="u"/>
              <a:defRPr sz="1800"/>
            </a:pPr>
            <a:r>
              <a:rPr lang="en-US" altLang="zh-CN" sz="3200" dirty="0"/>
              <a:t>p</a:t>
            </a:r>
            <a:r>
              <a:rPr lang="en-US" altLang="zh-CN" sz="3200" dirty="0" smtClean="0"/>
              <a:t>rimitive</a:t>
            </a:r>
            <a:r>
              <a:rPr lang="zh-CN" altLang="en-US" sz="3200" dirty="0" smtClean="0"/>
              <a:t>主数据类型变量值是该值的字节所表示的</a:t>
            </a:r>
            <a:endParaRPr lang="en-US" altLang="zh-CN" sz="3200" dirty="0" smtClean="0"/>
          </a:p>
          <a:p>
            <a:pPr marL="457200" indent="-457200">
              <a:lnSpc>
                <a:spcPct val="150000"/>
              </a:lnSpc>
              <a:buFont typeface="Wingdings" pitchFamily="2" charset="2"/>
              <a:buChar char="u"/>
              <a:defRPr sz="1800"/>
            </a:pPr>
            <a:r>
              <a:rPr lang="zh-CN" altLang="en-US" sz="3200" dirty="0" smtClean="0"/>
              <a:t>引用变量的值代表位于堆之对象的存取方法</a:t>
            </a:r>
            <a:endParaRPr lang="en-US" altLang="zh-CN" sz="3200" dirty="0" smtClean="0"/>
          </a:p>
          <a:p>
            <a:pPr marL="457200" indent="-457200">
              <a:lnSpc>
                <a:spcPct val="150000"/>
              </a:lnSpc>
              <a:buFont typeface="Wingdings" pitchFamily="2" charset="2"/>
              <a:buChar char="u"/>
              <a:defRPr sz="1800"/>
            </a:pPr>
            <a:r>
              <a:rPr lang="zh-CN" altLang="en-US" sz="3200" dirty="0" smtClean="0"/>
              <a:t>引用变量如同遥控器，对引用变量使用圆点运算符可以如同按下遥控器按钮般的存取它的方法或实例变量</a:t>
            </a:r>
            <a:endParaRPr lang="en-US" altLang="zh-CN" sz="3200" dirty="0" smtClean="0"/>
          </a:p>
          <a:p>
            <a:pPr marL="457200" indent="-457200">
              <a:lnSpc>
                <a:spcPct val="150000"/>
              </a:lnSpc>
              <a:buFont typeface="Wingdings" pitchFamily="2" charset="2"/>
              <a:buChar char="u"/>
              <a:defRPr sz="1800"/>
            </a:pPr>
            <a:r>
              <a:rPr lang="zh-CN" altLang="en-US" sz="3200" dirty="0" smtClean="0"/>
              <a:t>没有引用到任何对象的引用变量的值为</a:t>
            </a:r>
            <a:r>
              <a:rPr lang="en-US" altLang="zh-CN" sz="3200" dirty="0" smtClean="0"/>
              <a:t>null</a:t>
            </a:r>
          </a:p>
          <a:p>
            <a:pPr marL="457200" indent="-457200">
              <a:lnSpc>
                <a:spcPct val="150000"/>
              </a:lnSpc>
              <a:buFont typeface="Wingdings" pitchFamily="2" charset="2"/>
              <a:buChar char="u"/>
              <a:defRPr sz="1800"/>
            </a:pPr>
            <a:r>
              <a:rPr lang="zh-CN" altLang="en-US" sz="3200" dirty="0" smtClean="0"/>
              <a:t>数组一定是个对象，不管所声明的元素是否为</a:t>
            </a:r>
            <a:r>
              <a:rPr lang="en-US" altLang="zh-CN" sz="3200" dirty="0" smtClean="0"/>
              <a:t>primitive</a:t>
            </a:r>
            <a:r>
              <a:rPr lang="zh-CN" altLang="en-US" sz="3200" dirty="0" smtClean="0"/>
              <a:t>主数据类型，并且没有</a:t>
            </a:r>
            <a:r>
              <a:rPr lang="en-US" altLang="zh-CN" sz="3200" dirty="0" smtClean="0"/>
              <a:t>primitive</a:t>
            </a:r>
            <a:r>
              <a:rPr lang="zh-CN" altLang="en-US" sz="3200" dirty="0" smtClean="0"/>
              <a:t>主数据类型的数组，只有装载</a:t>
            </a:r>
            <a:r>
              <a:rPr lang="en-US" altLang="zh-CN" sz="3200" dirty="0" smtClean="0"/>
              <a:t>primitive</a:t>
            </a:r>
            <a:r>
              <a:rPr lang="zh-CN" altLang="en-US" sz="3200" dirty="0"/>
              <a:t>主</a:t>
            </a:r>
            <a:r>
              <a:rPr lang="zh-CN" altLang="en-US" sz="3200" dirty="0" smtClean="0"/>
              <a:t>数据类型的数组。</a:t>
            </a:r>
            <a:endParaRPr lang="zh-CN" altLang="en-US" sz="3200" dirty="0"/>
          </a:p>
        </p:txBody>
      </p:sp>
      <p:sp>
        <p:nvSpPr>
          <p:cNvPr id="4" name="Shape 3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5" name="Shape 3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6" name="Shape 3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17</a:t>
            </a:r>
          </a:p>
        </p:txBody>
      </p:sp>
    </p:spTree>
    <p:extLst>
      <p:ext uri="{BB962C8B-B14F-4D97-AF65-F5344CB8AC3E}">
        <p14:creationId xmlns:p14="http://schemas.microsoft.com/office/powerpoint/2010/main" val="34691613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458" name="Shape 458"/>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459" name="Shape 459"/>
          <p:cNvSpPr/>
          <p:nvPr/>
        </p:nvSpPr>
        <p:spPr>
          <a:xfrm>
            <a:off x="9517062"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35</a:t>
            </a:r>
          </a:p>
        </p:txBody>
      </p:sp>
      <p:sp>
        <p:nvSpPr>
          <p:cNvPr id="460" name="Shape 460"/>
          <p:cNvSpPr>
            <a:spLocks noGrp="1"/>
          </p:cNvSpPr>
          <p:nvPr>
            <p:ph type="title" idx="4294967295"/>
          </p:nvPr>
        </p:nvSpPr>
        <p:spPr>
          <a:xfrm>
            <a:off x="1878012" y="412750"/>
            <a:ext cx="10817226" cy="525463"/>
          </a:xfrm>
          <a:prstGeom prst="rect">
            <a:avLst/>
          </a:prstGeom>
        </p:spPr>
        <p:txBody>
          <a:bodyPr lIns="0" tIns="0" rIns="0" bIns="0">
            <a:normAutofit/>
          </a:bodyPr>
          <a:lstStyle/>
          <a:p>
            <a:pPr lvl="0" defTabSz="1105138">
              <a:defRPr sz="3060"/>
            </a:pPr>
            <a:endParaRPr/>
          </a:p>
        </p:txBody>
      </p:sp>
      <p:sp>
        <p:nvSpPr>
          <p:cNvPr id="461" name="Shape 461"/>
          <p:cNvSpPr/>
          <p:nvPr/>
        </p:nvSpPr>
        <p:spPr>
          <a:xfrm>
            <a:off x="3765550" y="3797300"/>
            <a:ext cx="4681538" cy="1691640"/>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defRPr sz="8800">
                <a:solidFill>
                  <a:srgbClr val="FFFFFF"/>
                </a:solidFill>
                <a:latin typeface="宋体"/>
                <a:ea typeface="宋体"/>
                <a:cs typeface="宋体"/>
                <a:sym typeface="宋体"/>
              </a:defRPr>
            </a:lvl1pPr>
          </a:lstStyle>
          <a:p>
            <a:pPr lvl="0">
              <a:defRPr sz="1800">
                <a:solidFill>
                  <a:srgbClr val="000000"/>
                </a:solidFill>
              </a:defRPr>
            </a:pPr>
            <a:r>
              <a:rPr sz="8800">
                <a:solidFill>
                  <a:srgbClr val="FFFFFF"/>
                </a:solidFill>
              </a:rPr>
              <a:t>谢谢</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a:t>
            </a:r>
          </a:p>
        </p:txBody>
      </p:sp>
      <p:sp>
        <p:nvSpPr>
          <p:cNvPr id="76" name="Shape 76"/>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77" name="Shape 77"/>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78" name="Shape 78"/>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79" name="Shape 79"/>
          <p:cNvSpPr/>
          <p:nvPr/>
        </p:nvSpPr>
        <p:spPr>
          <a:xfrm>
            <a:off x="454848" y="1308372"/>
            <a:ext cx="11780351" cy="76606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为了让Java的强类型特征发挥作用，必须声明所有变量的类型。</a:t>
            </a:r>
          </a:p>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对象类型有两种：</a:t>
            </a:r>
          </a:p>
          <a:p>
            <a:pPr marL="561473" lvl="1" indent="-180473">
              <a:lnSpc>
                <a:spcPct val="150000"/>
              </a:lnSpc>
              <a:buSzPct val="60000"/>
              <a:buBlip>
                <a:blip r:embed="rId2"/>
              </a:buBlip>
              <a:defRPr sz="1800"/>
            </a:pPr>
            <a:r>
              <a:rPr sz="3800">
                <a:solidFill>
                  <a:srgbClr val="FFFFFF"/>
                </a:solidFill>
                <a:latin typeface="宋体"/>
                <a:ea typeface="宋体"/>
                <a:cs typeface="宋体"/>
                <a:sym typeface="宋体"/>
              </a:rPr>
              <a:t>基本数据类型</a:t>
            </a:r>
          </a:p>
          <a:p>
            <a:pPr marL="561473" lvl="1" indent="-180473">
              <a:lnSpc>
                <a:spcPct val="150000"/>
              </a:lnSpc>
              <a:buSzPct val="60000"/>
              <a:buBlip>
                <a:blip r:embed="rId2"/>
              </a:buBlip>
              <a:defRPr sz="1800"/>
            </a:pPr>
            <a:r>
              <a:rPr sz="3800">
                <a:solidFill>
                  <a:srgbClr val="FFFFFF"/>
                </a:solidFill>
                <a:latin typeface="宋体"/>
                <a:ea typeface="宋体"/>
                <a:cs typeface="宋体"/>
                <a:sym typeface="宋体"/>
              </a:rPr>
              <a:t>引用类型</a:t>
            </a:r>
            <a:endParaRPr sz="4400">
              <a:solidFill>
                <a:srgbClr val="FFFFFF"/>
              </a:solidFill>
              <a:latin typeface="宋体"/>
              <a:ea typeface="宋体"/>
              <a:cs typeface="宋体"/>
              <a:sym typeface="宋体"/>
            </a:endParaRPr>
          </a:p>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基本数据类型：整型，布尔类型，浮点类型等</a:t>
            </a:r>
          </a:p>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引用类型保存对数据的引用。</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3.1 声明变量</a:t>
            </a:r>
          </a:p>
        </p:txBody>
      </p:sp>
      <p:sp>
        <p:nvSpPr>
          <p:cNvPr id="82" name="Shape 82"/>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83" name="Shape 83"/>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84" name="Shape 84"/>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85" name="Shape 85"/>
          <p:cNvSpPr/>
          <p:nvPr/>
        </p:nvSpPr>
        <p:spPr>
          <a:xfrm>
            <a:off x="454848" y="1308372"/>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声明变量的过程：</a:t>
            </a:r>
          </a:p>
        </p:txBody>
      </p:sp>
      <p:pic>
        <p:nvPicPr>
          <p:cNvPr id="86" name="屏幕快照 2015-02-06 下午12.44.34.png"/>
          <p:cNvPicPr/>
          <p:nvPr/>
        </p:nvPicPr>
        <p:blipFill>
          <a:blip r:embed="rId3">
            <a:extLst/>
          </a:blip>
          <a:stretch>
            <a:fillRect/>
          </a:stretch>
        </p:blipFill>
        <p:spPr>
          <a:xfrm>
            <a:off x="214293" y="2595472"/>
            <a:ext cx="9347201" cy="711201"/>
          </a:xfrm>
          <a:prstGeom prst="rect">
            <a:avLst/>
          </a:prstGeom>
          <a:ln w="12700">
            <a:miter lim="400000"/>
          </a:ln>
        </p:spPr>
      </p:pic>
      <p:pic>
        <p:nvPicPr>
          <p:cNvPr id="87" name="屏幕快照 2015-02-06 下午12.44.43.png"/>
          <p:cNvPicPr/>
          <p:nvPr/>
        </p:nvPicPr>
        <p:blipFill>
          <a:blip r:embed="rId4">
            <a:extLst/>
          </a:blip>
          <a:stretch>
            <a:fillRect/>
          </a:stretch>
        </p:blipFill>
        <p:spPr>
          <a:xfrm>
            <a:off x="2846213" y="5953668"/>
            <a:ext cx="9321801" cy="812801"/>
          </a:xfrm>
          <a:prstGeom prst="rect">
            <a:avLst/>
          </a:prstGeom>
          <a:ln w="12700">
            <a:miter lim="400000"/>
          </a:ln>
        </p:spPr>
      </p:pic>
      <p:sp>
        <p:nvSpPr>
          <p:cNvPr id="88" name="Shape 88"/>
          <p:cNvSpPr/>
          <p:nvPr/>
        </p:nvSpPr>
        <p:spPr>
          <a:xfrm>
            <a:off x="4096872" y="4121704"/>
            <a:ext cx="3224756" cy="101693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6500"/>
            </a:lvl1pPr>
          </a:lstStyle>
          <a:p>
            <a:pPr lvl="0">
              <a:defRPr sz="1800"/>
            </a:pPr>
            <a:r>
              <a:rPr sz="6500"/>
              <a:t>int count</a:t>
            </a:r>
          </a:p>
        </p:txBody>
      </p:sp>
      <p:sp>
        <p:nvSpPr>
          <p:cNvPr id="89" name="Shape 89"/>
          <p:cNvSpPr/>
          <p:nvPr/>
        </p:nvSpPr>
        <p:spPr>
          <a:xfrm>
            <a:off x="4820977" y="3333245"/>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90" name="Shape 90"/>
          <p:cNvSpPr/>
          <p:nvPr/>
        </p:nvSpPr>
        <p:spPr>
          <a:xfrm flipV="1">
            <a:off x="6596549" y="5082410"/>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91" name="Shape 91"/>
          <p:cNvSpPr/>
          <p:nvPr/>
        </p:nvSpPr>
        <p:spPr>
          <a:xfrm>
            <a:off x="612224" y="6971529"/>
            <a:ext cx="11780352" cy="20980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阅读方法：声明了一个int类型的count变量</a:t>
            </a:r>
          </a:p>
          <a:p>
            <a:pPr marL="441157" lvl="0" indent="-441157">
              <a:lnSpc>
                <a:spcPct val="150000"/>
              </a:lnSpc>
              <a:buSzPct val="60000"/>
              <a:buBlip>
                <a:blip r:embed="rId2"/>
              </a:buBlip>
              <a:defRPr sz="1800"/>
            </a:pPr>
            <a:r>
              <a:rPr sz="4400">
                <a:solidFill>
                  <a:srgbClr val="FFFFFF"/>
                </a:solidFill>
                <a:latin typeface="宋体"/>
                <a:ea typeface="宋体"/>
                <a:cs typeface="宋体"/>
                <a:sym typeface="宋体"/>
              </a:rPr>
              <a:t>引用类型：声明了一个Dog类型的dog引用</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屏幕快照 2015-02-06 下午12.52.15.png"/>
          <p:cNvPicPr/>
          <p:nvPr/>
        </p:nvPicPr>
        <p:blipFill>
          <a:blip r:embed="rId2">
            <a:extLst/>
          </a:blip>
          <a:stretch>
            <a:fillRect/>
          </a:stretch>
        </p:blipFill>
        <p:spPr>
          <a:xfrm>
            <a:off x="5594286" y="5548066"/>
            <a:ext cx="5181601" cy="2794001"/>
          </a:xfrm>
          <a:prstGeom prst="rect">
            <a:avLst/>
          </a:prstGeom>
          <a:ln w="12700">
            <a:miter lim="400000"/>
          </a:ln>
        </p:spPr>
      </p:pic>
      <p:sp>
        <p:nvSpPr>
          <p:cNvPr id="94" name="Shape 94"/>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95" name="Shape 95"/>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96" name="Shape 96"/>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97" name="Shape 97"/>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98" name="Shape 98"/>
          <p:cNvSpPr/>
          <p:nvPr/>
        </p:nvSpPr>
        <p:spPr>
          <a:xfrm>
            <a:off x="1066040" y="1329448"/>
            <a:ext cx="2661449"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变量</a:t>
            </a:r>
          </a:p>
        </p:txBody>
      </p:sp>
      <p:sp>
        <p:nvSpPr>
          <p:cNvPr id="99" name="Shape 99"/>
          <p:cNvSpPr/>
          <p:nvPr/>
        </p:nvSpPr>
        <p:spPr>
          <a:xfrm>
            <a:off x="4425042" y="1849831"/>
            <a:ext cx="3033713" cy="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100" name="Shape 100"/>
          <p:cNvSpPr/>
          <p:nvPr/>
        </p:nvSpPr>
        <p:spPr>
          <a:xfrm>
            <a:off x="8505728" y="1391361"/>
            <a:ext cx="2661448"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杯子</a:t>
            </a:r>
          </a:p>
        </p:txBody>
      </p:sp>
      <p:pic>
        <p:nvPicPr>
          <p:cNvPr id="101" name="屏幕快照 2015-02-06 下午12.50.40.png"/>
          <p:cNvPicPr/>
          <p:nvPr/>
        </p:nvPicPr>
        <p:blipFill>
          <a:blip r:embed="rId3">
            <a:extLst/>
          </a:blip>
          <a:stretch>
            <a:fillRect/>
          </a:stretch>
        </p:blipFill>
        <p:spPr>
          <a:xfrm>
            <a:off x="7245652" y="3190921"/>
            <a:ext cx="5181601" cy="3022601"/>
          </a:xfrm>
          <a:prstGeom prst="rect">
            <a:avLst/>
          </a:prstGeom>
          <a:ln w="12700">
            <a:miter lim="400000"/>
          </a:ln>
        </p:spPr>
      </p:pic>
      <p:sp>
        <p:nvSpPr>
          <p:cNvPr id="102" name="Shape 102"/>
          <p:cNvSpPr/>
          <p:nvPr/>
        </p:nvSpPr>
        <p:spPr>
          <a:xfrm>
            <a:off x="1044964" y="2656674"/>
            <a:ext cx="5757505" cy="20980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algn="ctr">
              <a:lnSpc>
                <a:spcPct val="150000"/>
              </a:lnSpc>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在Java中基本数据类型也有不同大小（精度）</a:t>
            </a:r>
          </a:p>
        </p:txBody>
      </p:sp>
      <p:sp>
        <p:nvSpPr>
          <p:cNvPr id="103" name="Shape 103"/>
          <p:cNvSpPr/>
          <p:nvPr/>
        </p:nvSpPr>
        <p:spPr>
          <a:xfrm>
            <a:off x="8695581" y="6250860"/>
            <a:ext cx="2699549" cy="413831"/>
          </a:xfrm>
          <a:prstGeom prst="rect">
            <a:avLst/>
          </a:prstGeom>
          <a:solidFill>
            <a:srgbClr val="FFFFFF"/>
          </a:solidFill>
          <a:ln w="12700">
            <a:miter lim="400000"/>
          </a:ln>
        </p:spPr>
        <p:txBody>
          <a:bodyPr lIns="0" tIns="0" rIns="0" bIns="0"/>
          <a:lstStyle/>
          <a:p>
            <a:pPr lvl="0"/>
            <a:endParaRPr/>
          </a:p>
        </p:txBody>
      </p:sp>
      <p:sp>
        <p:nvSpPr>
          <p:cNvPr id="104" name="Shape 104"/>
          <p:cNvSpPr/>
          <p:nvPr/>
        </p:nvSpPr>
        <p:spPr>
          <a:xfrm>
            <a:off x="1044964" y="5286446"/>
            <a:ext cx="4310533" cy="573026"/>
          </a:xfrm>
          <a:prstGeom prst="rect">
            <a:avLst/>
          </a:prstGeom>
          <a:solidFill>
            <a:srgbClr val="C0504D"/>
          </a:solidFill>
          <a:ln w="25400">
            <a:solidFill>
              <a:srgbClr val="8C3A38"/>
            </a:solidFill>
          </a:ln>
          <a:extLst>
            <a:ext uri="{C572A759-6A51-4108-AA02-DFA0A04FC94B}">
              <ma14:wrappingTextBoxFlag xmlns:ma14="http://schemas.microsoft.com/office/mac/drawingml/2011/main" xmlns="" val="1"/>
            </a:ext>
          </a:extLst>
        </p:spPr>
        <p:txBody>
          <a:bodyPr lIns="45719" rIns="45719">
            <a:spAutoFit/>
          </a:bodyPr>
          <a:lstStyle>
            <a:lvl1pPr>
              <a:defRPr sz="3600">
                <a:solidFill>
                  <a:srgbClr val="FFFFFF"/>
                </a:solidFill>
              </a:defRPr>
            </a:lvl1pPr>
          </a:lstStyle>
          <a:p>
            <a:pPr lvl="0">
              <a:defRPr sz="1800">
                <a:solidFill>
                  <a:srgbClr val="000000"/>
                </a:solidFill>
              </a:defRPr>
            </a:pPr>
            <a:r>
              <a:rPr sz="3600">
                <a:solidFill>
                  <a:srgbClr val="FFFFFF"/>
                </a:solidFill>
              </a:rPr>
              <a:t>我要一个中杯的可乐</a:t>
            </a:r>
          </a:p>
        </p:txBody>
      </p:sp>
      <p:sp>
        <p:nvSpPr>
          <p:cNvPr id="105" name="Shape 105"/>
          <p:cNvSpPr/>
          <p:nvPr/>
        </p:nvSpPr>
        <p:spPr>
          <a:xfrm>
            <a:off x="1018006" y="7499384"/>
            <a:ext cx="4310532" cy="1168684"/>
          </a:xfrm>
          <a:prstGeom prst="rect">
            <a:avLst/>
          </a:prstGeom>
          <a:solidFill>
            <a:srgbClr val="C0504D"/>
          </a:solidFill>
          <a:ln w="25400">
            <a:solidFill>
              <a:srgbClr val="8C3A38"/>
            </a:solidFill>
          </a:ln>
          <a:extLst>
            <a:ext uri="{C572A759-6A51-4108-AA02-DFA0A04FC94B}">
              <ma14:wrappingTextBoxFlag xmlns:ma14="http://schemas.microsoft.com/office/mac/drawingml/2011/main" xmlns="" val="1"/>
            </a:ext>
          </a:extLst>
        </p:spPr>
        <p:txBody>
          <a:bodyPr lIns="0" tIns="0" rIns="0" bIns="0">
            <a:spAutoFit/>
          </a:bodyPr>
          <a:lstStyle>
            <a:lvl1pPr>
              <a:defRPr sz="3600">
                <a:solidFill>
                  <a:srgbClr val="FFFFFF"/>
                </a:solidFill>
              </a:defRPr>
            </a:lvl1pPr>
          </a:lstStyle>
          <a:p>
            <a:pPr lvl="0">
              <a:defRPr sz="1800">
                <a:solidFill>
                  <a:srgbClr val="000000"/>
                </a:solidFill>
              </a:defRPr>
            </a:pPr>
            <a:r>
              <a:rPr sz="3600">
                <a:solidFill>
                  <a:srgbClr val="FFFFFF"/>
                </a:solidFill>
              </a:rPr>
              <a:t>我要一个int类型变量保存90</a:t>
            </a:r>
          </a:p>
        </p:txBody>
      </p:sp>
      <p:sp>
        <p:nvSpPr>
          <p:cNvPr id="106" name="Shape 106"/>
          <p:cNvSpPr/>
          <p:nvPr/>
        </p:nvSpPr>
        <p:spPr>
          <a:xfrm flipH="1">
            <a:off x="3173271" y="6092867"/>
            <a:ext cx="1" cy="1173122"/>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09" name="Shape 109"/>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10" name="Shape 110"/>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11" name="Shape 111"/>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112" name="屏幕快照 2015-02-06 下午12.44.34.png"/>
          <p:cNvPicPr/>
          <p:nvPr/>
        </p:nvPicPr>
        <p:blipFill>
          <a:blip r:embed="rId2">
            <a:extLst/>
          </a:blip>
          <a:stretch>
            <a:fillRect/>
          </a:stretch>
        </p:blipFill>
        <p:spPr>
          <a:xfrm>
            <a:off x="235368" y="1373087"/>
            <a:ext cx="9347201" cy="711201"/>
          </a:xfrm>
          <a:prstGeom prst="rect">
            <a:avLst/>
          </a:prstGeom>
          <a:ln w="12700">
            <a:miter lim="400000"/>
          </a:ln>
        </p:spPr>
      </p:pic>
      <p:pic>
        <p:nvPicPr>
          <p:cNvPr id="113" name="屏幕快照 2015-02-06 下午12.44.43.png"/>
          <p:cNvPicPr/>
          <p:nvPr/>
        </p:nvPicPr>
        <p:blipFill>
          <a:blip r:embed="rId3">
            <a:extLst/>
          </a:blip>
          <a:stretch>
            <a:fillRect/>
          </a:stretch>
        </p:blipFill>
        <p:spPr>
          <a:xfrm>
            <a:off x="2867288" y="4731283"/>
            <a:ext cx="9321801" cy="812801"/>
          </a:xfrm>
          <a:prstGeom prst="rect">
            <a:avLst/>
          </a:prstGeom>
          <a:ln w="12700">
            <a:miter lim="400000"/>
          </a:ln>
        </p:spPr>
      </p:pic>
      <p:sp>
        <p:nvSpPr>
          <p:cNvPr id="114" name="Shape 114"/>
          <p:cNvSpPr/>
          <p:nvPr/>
        </p:nvSpPr>
        <p:spPr>
          <a:xfrm>
            <a:off x="4117947" y="2899319"/>
            <a:ext cx="5793964" cy="101693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6500"/>
            </a:lvl1pPr>
          </a:lstStyle>
          <a:p>
            <a:pPr lvl="0">
              <a:defRPr sz="1800"/>
            </a:pPr>
            <a:r>
              <a:rPr sz="6500"/>
              <a:t>int count＝90；</a:t>
            </a:r>
          </a:p>
        </p:txBody>
      </p:sp>
      <p:sp>
        <p:nvSpPr>
          <p:cNvPr id="115" name="Shape 115"/>
          <p:cNvSpPr/>
          <p:nvPr/>
        </p:nvSpPr>
        <p:spPr>
          <a:xfrm>
            <a:off x="4842052" y="2110860"/>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sp>
        <p:nvSpPr>
          <p:cNvPr id="116" name="Shape 116"/>
          <p:cNvSpPr/>
          <p:nvPr/>
        </p:nvSpPr>
        <p:spPr>
          <a:xfrm flipV="1">
            <a:off x="6617625" y="3860025"/>
            <a:ext cx="1" cy="812801"/>
          </a:xfrm>
          <a:prstGeom prst="line">
            <a:avLst/>
          </a:prstGeom>
          <a:ln w="25400">
            <a:solidFill>
              <a:srgbClr val="4F81BD"/>
            </a:solidFill>
            <a:tailEnd type="triangle"/>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17" name="屏幕快照 2015-02-06 下午12.58.30.png"/>
          <p:cNvPicPr/>
          <p:nvPr/>
        </p:nvPicPr>
        <p:blipFill>
          <a:blip r:embed="rId4">
            <a:extLst/>
          </a:blip>
          <a:stretch>
            <a:fillRect/>
          </a:stretch>
        </p:blipFill>
        <p:spPr>
          <a:xfrm>
            <a:off x="2401225" y="5877359"/>
            <a:ext cx="8432801" cy="26416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20" name="Shape 12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21" name="Shape 12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22" name="Shape 12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sp>
        <p:nvSpPr>
          <p:cNvPr id="123" name="Shape 123"/>
          <p:cNvSpPr/>
          <p:nvPr/>
        </p:nvSpPr>
        <p:spPr>
          <a:xfrm>
            <a:off x="454848" y="1308372"/>
            <a:ext cx="11780351" cy="916941"/>
          </a:xfrm>
          <a:prstGeom prst="rect">
            <a:avLst/>
          </a:prstGeom>
          <a:solidFill>
            <a:srgbClr val="4F81BD"/>
          </a:solidFill>
          <a:ln w="38100">
            <a:solidFill>
              <a:srgbClr val="FFFFFF"/>
            </a:solidFill>
            <a:round/>
          </a:ln>
          <a:effectLst>
            <a:outerShdw blurRad="38100" dist="20000" dir="5400000" rotWithShape="0">
              <a:srgbClr val="000000">
                <a:alpha val="37998"/>
              </a:srgbClr>
            </a:outerShdw>
          </a:effectLst>
          <a:extLst>
            <a:ext uri="{C572A759-6A51-4108-AA02-DFA0A04FC94B}">
              <ma14:wrappingTextBoxFlag xmlns:ma14="http://schemas.microsoft.com/office/mac/drawingml/2011/main" xmlns="" val="1"/>
            </a:ext>
          </a:extLst>
        </p:spPr>
        <p:txBody>
          <a:bodyPr lIns="0" tIns="0" rIns="0" bIns="0">
            <a:spAutoFit/>
          </a:bodyPr>
          <a:lstStyle>
            <a:lvl1pPr marL="441157" indent="-441157">
              <a:lnSpc>
                <a:spcPct val="150000"/>
              </a:lnSpc>
              <a:buSzPct val="60000"/>
              <a:buBlip>
                <a:blip r:embed="rId2"/>
              </a:buBlip>
              <a:defRPr sz="4400">
                <a:solidFill>
                  <a:srgbClr val="FFFFFF"/>
                </a:solidFill>
                <a:latin typeface="宋体"/>
                <a:ea typeface="宋体"/>
                <a:cs typeface="宋体"/>
                <a:sym typeface="宋体"/>
              </a:defRPr>
            </a:lvl1pPr>
          </a:lstStyle>
          <a:p>
            <a:pPr lvl="0">
              <a:defRPr sz="1800">
                <a:solidFill>
                  <a:srgbClr val="000000"/>
                </a:solidFill>
              </a:defRPr>
            </a:pPr>
            <a:r>
              <a:rPr sz="4400">
                <a:solidFill>
                  <a:srgbClr val="FFFFFF"/>
                </a:solidFill>
              </a:rPr>
              <a:t>常见基本数据类型的差别</a:t>
            </a:r>
          </a:p>
        </p:txBody>
      </p:sp>
      <p:pic>
        <p:nvPicPr>
          <p:cNvPr id="124" name="屏幕快照 2015-02-06 下午1.06.42.png"/>
          <p:cNvPicPr/>
          <p:nvPr/>
        </p:nvPicPr>
        <p:blipFill>
          <a:blip r:embed="rId3">
            <a:extLst/>
          </a:blip>
          <a:srcRect b="38066"/>
          <a:stretch>
            <a:fillRect/>
          </a:stretch>
        </p:blipFill>
        <p:spPr>
          <a:xfrm>
            <a:off x="703452" y="2663445"/>
            <a:ext cx="5111714" cy="6040755"/>
          </a:xfrm>
          <a:prstGeom prst="rect">
            <a:avLst/>
          </a:prstGeom>
          <a:ln w="12700">
            <a:miter lim="400000"/>
          </a:ln>
        </p:spPr>
      </p:pic>
      <p:pic>
        <p:nvPicPr>
          <p:cNvPr id="125" name="屏幕快照 2015-02-06 下午1.06.42.png"/>
          <p:cNvPicPr/>
          <p:nvPr/>
        </p:nvPicPr>
        <p:blipFill>
          <a:blip r:embed="rId3">
            <a:extLst/>
          </a:blip>
          <a:srcRect t="58624"/>
          <a:stretch>
            <a:fillRect/>
          </a:stretch>
        </p:blipFill>
        <p:spPr>
          <a:xfrm>
            <a:off x="6709998" y="3276395"/>
            <a:ext cx="5111715" cy="4035609"/>
          </a:xfrm>
          <a:prstGeom prst="rect">
            <a:avLst/>
          </a:prstGeom>
          <a:ln w="12700">
            <a:miter lim="400000"/>
          </a:ln>
        </p:spPr>
      </p:pic>
      <p:sp>
        <p:nvSpPr>
          <p:cNvPr id="126" name="Shape 126"/>
          <p:cNvSpPr/>
          <p:nvPr/>
        </p:nvSpPr>
        <p:spPr>
          <a:xfrm flipV="1">
            <a:off x="6039163" y="2664219"/>
            <a:ext cx="1" cy="5579065"/>
          </a:xfrm>
          <a:prstGeom prst="line">
            <a:avLst/>
          </a:prstGeom>
          <a:ln w="25400">
            <a:solidFill>
              <a:srgbClr val="4F81BD"/>
            </a:solidFill>
          </a:ln>
          <a:effectLst>
            <a:outerShdw blurRad="38100" dist="20000" dir="5400000" rotWithShape="0">
              <a:srgbClr val="000000">
                <a:alpha val="38000"/>
              </a:srgbClr>
            </a:outerShdw>
          </a:effectLst>
        </p:spPr>
        <p:txBody>
          <a:bodyPr lIns="45719" rIns="45719"/>
          <a:lstStyle/>
          <a:p>
            <a:pPr lvl="0" defTabSz="457200">
              <a:defRPr sz="1200">
                <a:latin typeface="+mj-lt"/>
                <a:ea typeface="+mj-ea"/>
                <a:cs typeface="+mj-cs"/>
                <a:sym typeface="Helvetica"/>
              </a:defRPr>
            </a:pPr>
            <a:endParaRPr/>
          </a:p>
        </p:txBody>
      </p:sp>
      <p:pic>
        <p:nvPicPr>
          <p:cNvPr id="127" name="屏幕快照 2015-02-06 下午1.06.42.png"/>
          <p:cNvPicPr/>
          <p:nvPr/>
        </p:nvPicPr>
        <p:blipFill>
          <a:blip r:embed="rId3">
            <a:extLst/>
          </a:blip>
          <a:srcRect b="94317"/>
          <a:stretch>
            <a:fillRect/>
          </a:stretch>
        </p:blipFill>
        <p:spPr>
          <a:xfrm>
            <a:off x="6562470" y="2663445"/>
            <a:ext cx="5111714" cy="55426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idx="4294967295"/>
          </p:nvPr>
        </p:nvSpPr>
        <p:spPr>
          <a:xfrm>
            <a:off x="1878012" y="412750"/>
            <a:ext cx="10817226" cy="525463"/>
          </a:xfrm>
          <a:prstGeom prst="rect">
            <a:avLst/>
          </a:prstGeom>
        </p:spPr>
        <p:txBody>
          <a:bodyPr lIns="0" tIns="0" rIns="0" bIns="0">
            <a:normAutofit/>
          </a:bodyPr>
          <a:lstStyle>
            <a:lvl1pPr defTabSz="975121">
              <a:defRPr sz="2700"/>
            </a:lvl1pPr>
          </a:lstStyle>
          <a:p>
            <a:pPr lvl="0">
              <a:defRPr sz="1800"/>
            </a:pPr>
            <a:r>
              <a:rPr sz="2700"/>
              <a:t>3.2 理解基本数据类型</a:t>
            </a:r>
          </a:p>
        </p:txBody>
      </p:sp>
      <p:sp>
        <p:nvSpPr>
          <p:cNvPr id="130" name="Shape 130"/>
          <p:cNvSpPr/>
          <p:nvPr/>
        </p:nvSpPr>
        <p:spPr>
          <a:xfrm>
            <a:off x="454025" y="9123362"/>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defRPr sz="2000"/>
            </a:lvl1pPr>
          </a:lstStyle>
          <a:p>
            <a:pPr lvl="0">
              <a:defRPr sz="1800"/>
            </a:pPr>
            <a:r>
              <a:rPr sz="2000"/>
              <a:t>2/3/15</a:t>
            </a:r>
          </a:p>
        </p:txBody>
      </p:sp>
      <p:sp>
        <p:nvSpPr>
          <p:cNvPr id="131" name="Shape 131"/>
          <p:cNvSpPr/>
          <p:nvPr/>
        </p:nvSpPr>
        <p:spPr>
          <a:xfrm>
            <a:off x="4443412" y="9123362"/>
            <a:ext cx="4117976" cy="48564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p>
            <a:pPr lvl="0" algn="ctr">
              <a:defRPr sz="1800"/>
            </a:pPr>
            <a:r>
              <a:rPr sz="2000" b="1"/>
              <a:t>Java</a:t>
            </a:r>
            <a:r>
              <a:rPr sz="2000">
                <a:latin typeface="宋体"/>
                <a:ea typeface="宋体"/>
                <a:cs typeface="宋体"/>
                <a:sym typeface="宋体"/>
              </a:rPr>
              <a:t>程序设计基础</a:t>
            </a:r>
          </a:p>
        </p:txBody>
      </p:sp>
      <p:sp>
        <p:nvSpPr>
          <p:cNvPr id="132" name="Shape 132"/>
          <p:cNvSpPr/>
          <p:nvPr/>
        </p:nvSpPr>
        <p:spPr>
          <a:xfrm>
            <a:off x="9463087" y="9228137"/>
            <a:ext cx="3033713" cy="413831"/>
          </a:xfrm>
          <a:prstGeom prst="rect">
            <a:avLst/>
          </a:prstGeom>
          <a:ln w="12700">
            <a:miter lim="400000"/>
          </a:ln>
          <a:extLst>
            <a:ext uri="{C572A759-6A51-4108-AA02-DFA0A04FC94B}">
              <ma14:wrappingTextBoxFlag xmlns:ma14="http://schemas.microsoft.com/office/mac/drawingml/2011/main" xmlns="" val="1"/>
            </a:ext>
          </a:extLst>
        </p:spPr>
        <p:txBody>
          <a:bodyPr lIns="65020" tIns="65020" rIns="65020" bIns="65020">
            <a:spAutoFit/>
          </a:bodyPr>
          <a:lstStyle>
            <a:lvl1pPr algn="r">
              <a:defRPr sz="2000"/>
            </a:lvl1pPr>
          </a:lstStyle>
          <a:p>
            <a:pPr lvl="0">
              <a:defRPr sz="1800"/>
            </a:pPr>
            <a:r>
              <a:rPr sz="2000"/>
              <a:t>11</a:t>
            </a:r>
          </a:p>
        </p:txBody>
      </p:sp>
      <p:pic>
        <p:nvPicPr>
          <p:cNvPr id="133" name="屏幕快照 2015-02-06 下午1.18.00.png"/>
          <p:cNvPicPr/>
          <p:nvPr/>
        </p:nvPicPr>
        <p:blipFill>
          <a:blip r:embed="rId2">
            <a:extLst/>
          </a:blip>
          <a:stretch>
            <a:fillRect/>
          </a:stretch>
        </p:blipFill>
        <p:spPr>
          <a:xfrm>
            <a:off x="835189" y="1302178"/>
            <a:ext cx="12181577" cy="756199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482</Words>
  <Application>Microsoft Office PowerPoint</Application>
  <PresentationFormat>自定义</PresentationFormat>
  <Paragraphs>199</Paragraphs>
  <Slides>34</Slides>
  <Notes>0</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Default</vt:lpstr>
      <vt:lpstr>3、基本数据类型和引用</vt:lpstr>
      <vt:lpstr>基本数据类型和引用</vt:lpstr>
      <vt:lpstr>3.1 声明变量（Declare variables）</vt:lpstr>
      <vt:lpstr>3.1 声明变量</vt:lpstr>
      <vt:lpstr>3.1 声明变量</vt:lpstr>
      <vt:lpstr>3.2 理解基本数据类型</vt:lpstr>
      <vt:lpstr>3.2 理解基本数据类型</vt:lpstr>
      <vt:lpstr>3.2 理解基本数据类型</vt:lpstr>
      <vt:lpstr>3.2 理解基本数据类型</vt:lpstr>
      <vt:lpstr>3.2 理解基本数据类型</vt:lpstr>
      <vt:lpstr>3.2 理解基本数据类型</vt:lpstr>
      <vt:lpstr>3.2 理解基本数据类型</vt:lpstr>
      <vt:lpstr>3.2 理解基本数据类型</vt:lpstr>
      <vt:lpstr>3.2 理解基本数据类型</vt:lpstr>
      <vt:lpstr>3.3 引用类型</vt:lpstr>
      <vt:lpstr>3.3 引用类型</vt:lpstr>
      <vt:lpstr>3.3 引用类型</vt:lpstr>
      <vt:lpstr>3.3 引用类型</vt:lpstr>
      <vt:lpstr>3.3 引用类型</vt:lpstr>
      <vt:lpstr>3.4 类型的讨论</vt:lpstr>
      <vt:lpstr>3.5 理解堆上建立引用类型的过程</vt:lpstr>
      <vt:lpstr>3.5 理解堆上建立引用类型的过程</vt:lpstr>
      <vt:lpstr>3.6 理解堆上对象回收的过程</vt:lpstr>
      <vt:lpstr>3.6 理解堆上对象回收的过程</vt:lpstr>
      <vt:lpstr>3.6 理解堆上对象回收的过程</vt:lpstr>
      <vt:lpstr>3.7 数组对象</vt:lpstr>
      <vt:lpstr>3.7 数组对象</vt:lpstr>
      <vt:lpstr>3.7 数组对象</vt:lpstr>
      <vt:lpstr>3.7 数组对象</vt:lpstr>
      <vt:lpstr>3.7 数组对象</vt:lpstr>
      <vt:lpstr>3.7 数组对象</vt:lpstr>
      <vt:lpstr>3.7 数组对象</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3、基本数据类型和引用</dc:title>
  <cp:lastModifiedBy>DELL</cp:lastModifiedBy>
  <cp:revision>2</cp:revision>
  <dcterms:modified xsi:type="dcterms:W3CDTF">2015-03-31T12:12:15Z</dcterms:modified>
</cp:coreProperties>
</file>